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6"/>
  </p:notesMasterIdLst>
  <p:sldIdLst>
    <p:sldId id="256" r:id="rId2"/>
    <p:sldId id="257" r:id="rId3"/>
    <p:sldId id="258" r:id="rId4"/>
    <p:sldId id="259" r:id="rId5"/>
    <p:sldId id="261" r:id="rId6"/>
    <p:sldId id="263" r:id="rId7"/>
    <p:sldId id="265" r:id="rId8"/>
    <p:sldId id="266" r:id="rId9"/>
    <p:sldId id="269" r:id="rId10"/>
    <p:sldId id="270" r:id="rId11"/>
    <p:sldId id="267" r:id="rId12"/>
    <p:sldId id="268" r:id="rId13"/>
    <p:sldId id="271" r:id="rId14"/>
    <p:sldId id="272"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309"/>
    <p:restoredTop sz="82026"/>
  </p:normalViewPr>
  <p:slideViewPr>
    <p:cSldViewPr snapToGrid="0" snapToObjects="1">
      <p:cViewPr>
        <p:scale>
          <a:sx n="60" d="100"/>
          <a:sy n="60" d="100"/>
        </p:scale>
        <p:origin x="688" y="7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6947D7A-32ED-B94F-B1F7-9ED1D08712F3}" type="datetimeFigureOut">
              <a:rPr lang="en-US" smtClean="0"/>
              <a:t>7/20/20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C9B3AAD-9A9A-5648-927B-65CFBBD82D6F}" type="slidenum">
              <a:rPr lang="en-US" smtClean="0"/>
              <a:t>‹#›</a:t>
            </a:fld>
            <a:endParaRPr lang="en-US"/>
          </a:p>
        </p:txBody>
      </p:sp>
    </p:spTree>
    <p:extLst>
      <p:ext uri="{BB962C8B-B14F-4D97-AF65-F5344CB8AC3E}">
        <p14:creationId xmlns:p14="http://schemas.microsoft.com/office/powerpoint/2010/main" val="10731323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C9B3AAD-9A9A-5648-927B-65CFBBD82D6F}" type="slidenum">
              <a:rPr lang="en-US" smtClean="0"/>
              <a:t>2</a:t>
            </a:fld>
            <a:endParaRPr lang="en-US"/>
          </a:p>
        </p:txBody>
      </p:sp>
    </p:spTree>
    <p:extLst>
      <p:ext uri="{BB962C8B-B14F-4D97-AF65-F5344CB8AC3E}">
        <p14:creationId xmlns:p14="http://schemas.microsoft.com/office/powerpoint/2010/main" val="33207788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C9B3AAD-9A9A-5648-927B-65CFBBD82D6F}" type="slidenum">
              <a:rPr lang="en-US" smtClean="0"/>
              <a:t>11</a:t>
            </a:fld>
            <a:endParaRPr lang="en-US"/>
          </a:p>
        </p:txBody>
      </p:sp>
    </p:spTree>
    <p:extLst>
      <p:ext uri="{BB962C8B-B14F-4D97-AF65-F5344CB8AC3E}">
        <p14:creationId xmlns:p14="http://schemas.microsoft.com/office/powerpoint/2010/main" val="7820654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dirty="0"/>
              <a:t>NOTE: Price adds uncertainty to net-return because farmer doesn’t know the price they’ll receive. These analyses are if price was fixed.</a:t>
            </a:r>
          </a:p>
          <a:p>
            <a:pPr lvl="1"/>
            <a:endParaRPr lang="en-US" dirty="0"/>
          </a:p>
          <a:p>
            <a:endParaRPr lang="en-US" dirty="0"/>
          </a:p>
        </p:txBody>
      </p:sp>
      <p:sp>
        <p:nvSpPr>
          <p:cNvPr id="4" name="Slide Number Placeholder 3"/>
          <p:cNvSpPr>
            <a:spLocks noGrp="1"/>
          </p:cNvSpPr>
          <p:nvPr>
            <p:ph type="sldNum" sz="quarter" idx="5"/>
          </p:nvPr>
        </p:nvSpPr>
        <p:spPr/>
        <p:txBody>
          <a:bodyPr/>
          <a:lstStyle/>
          <a:p>
            <a:fld id="{6C9B3AAD-9A9A-5648-927B-65CFBBD82D6F}" type="slidenum">
              <a:rPr lang="en-US" smtClean="0"/>
              <a:t>12</a:t>
            </a:fld>
            <a:endParaRPr lang="en-US"/>
          </a:p>
        </p:txBody>
      </p:sp>
    </p:spTree>
    <p:extLst>
      <p:ext uri="{BB962C8B-B14F-4D97-AF65-F5344CB8AC3E}">
        <p14:creationId xmlns:p14="http://schemas.microsoft.com/office/powerpoint/2010/main" val="4135561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C9B3AAD-9A9A-5648-927B-65CFBBD82D6F}" type="slidenum">
              <a:rPr lang="en-US" smtClean="0"/>
              <a:t>3</a:t>
            </a:fld>
            <a:endParaRPr lang="en-US"/>
          </a:p>
        </p:txBody>
      </p:sp>
    </p:spTree>
    <p:extLst>
      <p:ext uri="{BB962C8B-B14F-4D97-AF65-F5344CB8AC3E}">
        <p14:creationId xmlns:p14="http://schemas.microsoft.com/office/powerpoint/2010/main" val="3414187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C9B3AAD-9A9A-5648-927B-65CFBBD82D6F}" type="slidenum">
              <a:rPr lang="en-US" smtClean="0"/>
              <a:t>4</a:t>
            </a:fld>
            <a:endParaRPr lang="en-US"/>
          </a:p>
        </p:txBody>
      </p:sp>
    </p:spTree>
    <p:extLst>
      <p:ext uri="{BB962C8B-B14F-4D97-AF65-F5344CB8AC3E}">
        <p14:creationId xmlns:p14="http://schemas.microsoft.com/office/powerpoint/2010/main" val="41918326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C9B3AAD-9A9A-5648-927B-65CFBBD82D6F}" type="slidenum">
              <a:rPr lang="en-US" smtClean="0"/>
              <a:t>5</a:t>
            </a:fld>
            <a:endParaRPr lang="en-US"/>
          </a:p>
        </p:txBody>
      </p:sp>
    </p:spTree>
    <p:extLst>
      <p:ext uri="{BB962C8B-B14F-4D97-AF65-F5344CB8AC3E}">
        <p14:creationId xmlns:p14="http://schemas.microsoft.com/office/powerpoint/2010/main" val="19262326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data to collect field specific information</a:t>
            </a:r>
          </a:p>
          <a:p>
            <a:r>
              <a:rPr lang="en-US" dirty="0"/>
              <a:t>And we have the automation and machinery to implement data oriented solutions</a:t>
            </a:r>
          </a:p>
          <a:p>
            <a:endParaRPr lang="en-US" dirty="0"/>
          </a:p>
        </p:txBody>
      </p:sp>
      <p:sp>
        <p:nvSpPr>
          <p:cNvPr id="4" name="Slide Number Placeholder 3"/>
          <p:cNvSpPr>
            <a:spLocks noGrp="1"/>
          </p:cNvSpPr>
          <p:nvPr>
            <p:ph type="sldNum" sz="quarter" idx="5"/>
          </p:nvPr>
        </p:nvSpPr>
        <p:spPr/>
        <p:txBody>
          <a:bodyPr/>
          <a:lstStyle/>
          <a:p>
            <a:fld id="{6C9B3AAD-9A9A-5648-927B-65CFBBD82D6F}" type="slidenum">
              <a:rPr lang="en-US" smtClean="0"/>
              <a:t>6</a:t>
            </a:fld>
            <a:endParaRPr lang="en-US"/>
          </a:p>
        </p:txBody>
      </p:sp>
    </p:spTree>
    <p:extLst>
      <p:ext uri="{BB962C8B-B14F-4D97-AF65-F5344CB8AC3E}">
        <p14:creationId xmlns:p14="http://schemas.microsoft.com/office/powerpoint/2010/main" val="33310606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endParaRPr lang="en-US" dirty="0"/>
          </a:p>
        </p:txBody>
      </p:sp>
      <p:sp>
        <p:nvSpPr>
          <p:cNvPr id="4" name="Slide Number Placeholder 3"/>
          <p:cNvSpPr>
            <a:spLocks noGrp="1"/>
          </p:cNvSpPr>
          <p:nvPr>
            <p:ph type="sldNum" sz="quarter" idx="5"/>
          </p:nvPr>
        </p:nvSpPr>
        <p:spPr/>
        <p:txBody>
          <a:bodyPr/>
          <a:lstStyle/>
          <a:p>
            <a:fld id="{6C9B3AAD-9A9A-5648-927B-65CFBBD82D6F}" type="slidenum">
              <a:rPr lang="en-US" smtClean="0"/>
              <a:t>7</a:t>
            </a:fld>
            <a:endParaRPr lang="en-US"/>
          </a:p>
        </p:txBody>
      </p:sp>
    </p:spTree>
    <p:extLst>
      <p:ext uri="{BB962C8B-B14F-4D97-AF65-F5344CB8AC3E}">
        <p14:creationId xmlns:p14="http://schemas.microsoft.com/office/powerpoint/2010/main" val="28240319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C9B3AAD-9A9A-5648-927B-65CFBBD82D6F}" type="slidenum">
              <a:rPr lang="en-US" smtClean="0"/>
              <a:t>8</a:t>
            </a:fld>
            <a:endParaRPr lang="en-US"/>
          </a:p>
        </p:txBody>
      </p:sp>
    </p:spTree>
    <p:extLst>
      <p:ext uri="{BB962C8B-B14F-4D97-AF65-F5344CB8AC3E}">
        <p14:creationId xmlns:p14="http://schemas.microsoft.com/office/powerpoint/2010/main" val="20663962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C9B3AAD-9A9A-5648-927B-65CFBBD82D6F}" type="slidenum">
              <a:rPr lang="en-US" smtClean="0"/>
              <a:t>9</a:t>
            </a:fld>
            <a:endParaRPr lang="en-US"/>
          </a:p>
        </p:txBody>
      </p:sp>
    </p:spTree>
    <p:extLst>
      <p:ext uri="{BB962C8B-B14F-4D97-AF65-F5344CB8AC3E}">
        <p14:creationId xmlns:p14="http://schemas.microsoft.com/office/powerpoint/2010/main" val="13747587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C9B3AAD-9A9A-5648-927B-65CFBBD82D6F}" type="slidenum">
              <a:rPr lang="en-US" smtClean="0"/>
              <a:t>10</a:t>
            </a:fld>
            <a:endParaRPr lang="en-US"/>
          </a:p>
        </p:txBody>
      </p:sp>
    </p:spTree>
    <p:extLst>
      <p:ext uri="{BB962C8B-B14F-4D97-AF65-F5344CB8AC3E}">
        <p14:creationId xmlns:p14="http://schemas.microsoft.com/office/powerpoint/2010/main" val="29371042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6A61E2-F384-4544-AD68-9E60973782F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BB5ABE7-4C49-5E4C-9514-F44DB00C7A3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C596B29-3694-C74B-A1D8-556FA54DD542}"/>
              </a:ext>
            </a:extLst>
          </p:cNvPr>
          <p:cNvSpPr>
            <a:spLocks noGrp="1"/>
          </p:cNvSpPr>
          <p:nvPr>
            <p:ph type="dt" sz="half" idx="10"/>
          </p:nvPr>
        </p:nvSpPr>
        <p:spPr/>
        <p:txBody>
          <a:bodyPr/>
          <a:lstStyle/>
          <a:p>
            <a:fld id="{CD3C50BB-0FCC-F041-A735-25E4211A4C8E}" type="datetimeFigureOut">
              <a:rPr lang="en-US" smtClean="0"/>
              <a:t>7/20/20</a:t>
            </a:fld>
            <a:endParaRPr lang="en-US"/>
          </a:p>
        </p:txBody>
      </p:sp>
      <p:sp>
        <p:nvSpPr>
          <p:cNvPr id="5" name="Footer Placeholder 4">
            <a:extLst>
              <a:ext uri="{FF2B5EF4-FFF2-40B4-BE49-F238E27FC236}">
                <a16:creationId xmlns:a16="http://schemas.microsoft.com/office/drawing/2014/main" id="{0D73825A-F022-384D-8D9C-6D13E8D25DF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0B9CA03-84CC-C545-84C7-5FD7E3DB091E}"/>
              </a:ext>
            </a:extLst>
          </p:cNvPr>
          <p:cNvSpPr>
            <a:spLocks noGrp="1"/>
          </p:cNvSpPr>
          <p:nvPr>
            <p:ph type="sldNum" sz="quarter" idx="12"/>
          </p:nvPr>
        </p:nvSpPr>
        <p:spPr/>
        <p:txBody>
          <a:bodyPr/>
          <a:lstStyle/>
          <a:p>
            <a:fld id="{6237FAEE-881B-5244-9D82-091542EA0848}" type="slidenum">
              <a:rPr lang="en-US" smtClean="0"/>
              <a:t>‹#›</a:t>
            </a:fld>
            <a:endParaRPr lang="en-US"/>
          </a:p>
        </p:txBody>
      </p:sp>
    </p:spTree>
    <p:extLst>
      <p:ext uri="{BB962C8B-B14F-4D97-AF65-F5344CB8AC3E}">
        <p14:creationId xmlns:p14="http://schemas.microsoft.com/office/powerpoint/2010/main" val="24782931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3E12F-D3B8-8449-B720-384CCC5751F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A6FD880-BC65-BB45-B06D-FC9DF74881F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5051FC4-CBCA-3447-9A49-925EA8F3D249}"/>
              </a:ext>
            </a:extLst>
          </p:cNvPr>
          <p:cNvSpPr>
            <a:spLocks noGrp="1"/>
          </p:cNvSpPr>
          <p:nvPr>
            <p:ph type="dt" sz="half" idx="10"/>
          </p:nvPr>
        </p:nvSpPr>
        <p:spPr/>
        <p:txBody>
          <a:bodyPr/>
          <a:lstStyle/>
          <a:p>
            <a:fld id="{CD3C50BB-0FCC-F041-A735-25E4211A4C8E}" type="datetimeFigureOut">
              <a:rPr lang="en-US" smtClean="0"/>
              <a:t>7/20/20</a:t>
            </a:fld>
            <a:endParaRPr lang="en-US"/>
          </a:p>
        </p:txBody>
      </p:sp>
      <p:sp>
        <p:nvSpPr>
          <p:cNvPr id="5" name="Footer Placeholder 4">
            <a:extLst>
              <a:ext uri="{FF2B5EF4-FFF2-40B4-BE49-F238E27FC236}">
                <a16:creationId xmlns:a16="http://schemas.microsoft.com/office/drawing/2014/main" id="{6FEDDFC2-C9C9-644A-A69D-5D8872AF1B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A17037C-3D16-D04E-8AD9-9CB3558B67F2}"/>
              </a:ext>
            </a:extLst>
          </p:cNvPr>
          <p:cNvSpPr>
            <a:spLocks noGrp="1"/>
          </p:cNvSpPr>
          <p:nvPr>
            <p:ph type="sldNum" sz="quarter" idx="12"/>
          </p:nvPr>
        </p:nvSpPr>
        <p:spPr/>
        <p:txBody>
          <a:bodyPr/>
          <a:lstStyle/>
          <a:p>
            <a:fld id="{6237FAEE-881B-5244-9D82-091542EA0848}" type="slidenum">
              <a:rPr lang="en-US" smtClean="0"/>
              <a:t>‹#›</a:t>
            </a:fld>
            <a:endParaRPr lang="en-US"/>
          </a:p>
        </p:txBody>
      </p:sp>
    </p:spTree>
    <p:extLst>
      <p:ext uri="{BB962C8B-B14F-4D97-AF65-F5344CB8AC3E}">
        <p14:creationId xmlns:p14="http://schemas.microsoft.com/office/powerpoint/2010/main" val="5569369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5D73987-6043-EE48-9509-7BEC6C9AE15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CC806F3-B93A-5D42-9940-56FE2BB55F6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A119776-1D8A-0045-9943-FAC8A45C0D3A}"/>
              </a:ext>
            </a:extLst>
          </p:cNvPr>
          <p:cNvSpPr>
            <a:spLocks noGrp="1"/>
          </p:cNvSpPr>
          <p:nvPr>
            <p:ph type="dt" sz="half" idx="10"/>
          </p:nvPr>
        </p:nvSpPr>
        <p:spPr/>
        <p:txBody>
          <a:bodyPr/>
          <a:lstStyle/>
          <a:p>
            <a:fld id="{CD3C50BB-0FCC-F041-A735-25E4211A4C8E}" type="datetimeFigureOut">
              <a:rPr lang="en-US" smtClean="0"/>
              <a:t>7/20/20</a:t>
            </a:fld>
            <a:endParaRPr lang="en-US"/>
          </a:p>
        </p:txBody>
      </p:sp>
      <p:sp>
        <p:nvSpPr>
          <p:cNvPr id="5" name="Footer Placeholder 4">
            <a:extLst>
              <a:ext uri="{FF2B5EF4-FFF2-40B4-BE49-F238E27FC236}">
                <a16:creationId xmlns:a16="http://schemas.microsoft.com/office/drawing/2014/main" id="{C21D29BE-085C-DD49-890F-FFC1EAA2F81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2249A1-7615-3C47-A729-9FCAA7304FCF}"/>
              </a:ext>
            </a:extLst>
          </p:cNvPr>
          <p:cNvSpPr>
            <a:spLocks noGrp="1"/>
          </p:cNvSpPr>
          <p:nvPr>
            <p:ph type="sldNum" sz="quarter" idx="12"/>
          </p:nvPr>
        </p:nvSpPr>
        <p:spPr/>
        <p:txBody>
          <a:bodyPr/>
          <a:lstStyle/>
          <a:p>
            <a:fld id="{6237FAEE-881B-5244-9D82-091542EA0848}" type="slidenum">
              <a:rPr lang="en-US" smtClean="0"/>
              <a:t>‹#›</a:t>
            </a:fld>
            <a:endParaRPr lang="en-US"/>
          </a:p>
        </p:txBody>
      </p:sp>
    </p:spTree>
    <p:extLst>
      <p:ext uri="{BB962C8B-B14F-4D97-AF65-F5344CB8AC3E}">
        <p14:creationId xmlns:p14="http://schemas.microsoft.com/office/powerpoint/2010/main" val="6007356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D07E3-7FDE-DF41-80A9-02C9D047C2E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F545023-E801-C744-A103-54C42C4BDC4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0B28F43-3DF6-2F4F-9925-BCCCDFE638F9}"/>
              </a:ext>
            </a:extLst>
          </p:cNvPr>
          <p:cNvSpPr>
            <a:spLocks noGrp="1"/>
          </p:cNvSpPr>
          <p:nvPr>
            <p:ph type="dt" sz="half" idx="10"/>
          </p:nvPr>
        </p:nvSpPr>
        <p:spPr/>
        <p:txBody>
          <a:bodyPr/>
          <a:lstStyle/>
          <a:p>
            <a:fld id="{CD3C50BB-0FCC-F041-A735-25E4211A4C8E}" type="datetimeFigureOut">
              <a:rPr lang="en-US" smtClean="0"/>
              <a:t>7/20/20</a:t>
            </a:fld>
            <a:endParaRPr lang="en-US"/>
          </a:p>
        </p:txBody>
      </p:sp>
      <p:sp>
        <p:nvSpPr>
          <p:cNvPr id="5" name="Footer Placeholder 4">
            <a:extLst>
              <a:ext uri="{FF2B5EF4-FFF2-40B4-BE49-F238E27FC236}">
                <a16:creationId xmlns:a16="http://schemas.microsoft.com/office/drawing/2014/main" id="{90D15428-F5F1-DB44-9E93-7A5FCE37208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5002BA4-A75D-2642-B41F-842AE20FF623}"/>
              </a:ext>
            </a:extLst>
          </p:cNvPr>
          <p:cNvSpPr>
            <a:spLocks noGrp="1"/>
          </p:cNvSpPr>
          <p:nvPr>
            <p:ph type="sldNum" sz="quarter" idx="12"/>
          </p:nvPr>
        </p:nvSpPr>
        <p:spPr/>
        <p:txBody>
          <a:bodyPr/>
          <a:lstStyle/>
          <a:p>
            <a:fld id="{6237FAEE-881B-5244-9D82-091542EA0848}" type="slidenum">
              <a:rPr lang="en-US" smtClean="0"/>
              <a:t>‹#›</a:t>
            </a:fld>
            <a:endParaRPr lang="en-US"/>
          </a:p>
        </p:txBody>
      </p:sp>
    </p:spTree>
    <p:extLst>
      <p:ext uri="{BB962C8B-B14F-4D97-AF65-F5344CB8AC3E}">
        <p14:creationId xmlns:p14="http://schemas.microsoft.com/office/powerpoint/2010/main" val="7636187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171030-CFE3-F549-9835-3CDE1C59676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F8F7ED7-50A0-824D-8AC5-9B652F9FD7F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2744668-33EE-A247-8125-DB659D925CF4}"/>
              </a:ext>
            </a:extLst>
          </p:cNvPr>
          <p:cNvSpPr>
            <a:spLocks noGrp="1"/>
          </p:cNvSpPr>
          <p:nvPr>
            <p:ph type="dt" sz="half" idx="10"/>
          </p:nvPr>
        </p:nvSpPr>
        <p:spPr/>
        <p:txBody>
          <a:bodyPr/>
          <a:lstStyle/>
          <a:p>
            <a:fld id="{CD3C50BB-0FCC-F041-A735-25E4211A4C8E}" type="datetimeFigureOut">
              <a:rPr lang="en-US" smtClean="0"/>
              <a:t>7/20/20</a:t>
            </a:fld>
            <a:endParaRPr lang="en-US"/>
          </a:p>
        </p:txBody>
      </p:sp>
      <p:sp>
        <p:nvSpPr>
          <p:cNvPr id="5" name="Footer Placeholder 4">
            <a:extLst>
              <a:ext uri="{FF2B5EF4-FFF2-40B4-BE49-F238E27FC236}">
                <a16:creationId xmlns:a16="http://schemas.microsoft.com/office/drawing/2014/main" id="{7C22E778-A972-0C41-B292-B395A684CB0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C524D06-6507-C043-8898-1321475C9240}"/>
              </a:ext>
            </a:extLst>
          </p:cNvPr>
          <p:cNvSpPr>
            <a:spLocks noGrp="1"/>
          </p:cNvSpPr>
          <p:nvPr>
            <p:ph type="sldNum" sz="quarter" idx="12"/>
          </p:nvPr>
        </p:nvSpPr>
        <p:spPr/>
        <p:txBody>
          <a:bodyPr/>
          <a:lstStyle/>
          <a:p>
            <a:fld id="{6237FAEE-881B-5244-9D82-091542EA0848}" type="slidenum">
              <a:rPr lang="en-US" smtClean="0"/>
              <a:t>‹#›</a:t>
            </a:fld>
            <a:endParaRPr lang="en-US"/>
          </a:p>
        </p:txBody>
      </p:sp>
    </p:spTree>
    <p:extLst>
      <p:ext uri="{BB962C8B-B14F-4D97-AF65-F5344CB8AC3E}">
        <p14:creationId xmlns:p14="http://schemas.microsoft.com/office/powerpoint/2010/main" val="18062395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CFE5C9-9058-0943-A8D2-D55C437F050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E52F6E2-8E49-1940-99FD-891F70BED89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7BE915A-D96B-8942-B4E9-8CC88886F86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4A550A1-4E52-1841-9815-C1E0F6DB48DC}"/>
              </a:ext>
            </a:extLst>
          </p:cNvPr>
          <p:cNvSpPr>
            <a:spLocks noGrp="1"/>
          </p:cNvSpPr>
          <p:nvPr>
            <p:ph type="dt" sz="half" idx="10"/>
          </p:nvPr>
        </p:nvSpPr>
        <p:spPr/>
        <p:txBody>
          <a:bodyPr/>
          <a:lstStyle/>
          <a:p>
            <a:fld id="{CD3C50BB-0FCC-F041-A735-25E4211A4C8E}" type="datetimeFigureOut">
              <a:rPr lang="en-US" smtClean="0"/>
              <a:t>7/20/20</a:t>
            </a:fld>
            <a:endParaRPr lang="en-US"/>
          </a:p>
        </p:txBody>
      </p:sp>
      <p:sp>
        <p:nvSpPr>
          <p:cNvPr id="6" name="Footer Placeholder 5">
            <a:extLst>
              <a:ext uri="{FF2B5EF4-FFF2-40B4-BE49-F238E27FC236}">
                <a16:creationId xmlns:a16="http://schemas.microsoft.com/office/drawing/2014/main" id="{4F837D25-687A-B942-9117-6A40BD4EA56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61EE945-F40A-1040-AD7A-C28EFC7CC9A6}"/>
              </a:ext>
            </a:extLst>
          </p:cNvPr>
          <p:cNvSpPr>
            <a:spLocks noGrp="1"/>
          </p:cNvSpPr>
          <p:nvPr>
            <p:ph type="sldNum" sz="quarter" idx="12"/>
          </p:nvPr>
        </p:nvSpPr>
        <p:spPr/>
        <p:txBody>
          <a:bodyPr/>
          <a:lstStyle/>
          <a:p>
            <a:fld id="{6237FAEE-881B-5244-9D82-091542EA0848}" type="slidenum">
              <a:rPr lang="en-US" smtClean="0"/>
              <a:t>‹#›</a:t>
            </a:fld>
            <a:endParaRPr lang="en-US"/>
          </a:p>
        </p:txBody>
      </p:sp>
    </p:spTree>
    <p:extLst>
      <p:ext uri="{BB962C8B-B14F-4D97-AF65-F5344CB8AC3E}">
        <p14:creationId xmlns:p14="http://schemas.microsoft.com/office/powerpoint/2010/main" val="41400978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B4CA1F-2B12-E54D-8D46-9C4DBFBE4FD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0AC6E36-4945-FA48-A537-36FA40F19AA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1E91150-7BB7-DD45-AE7B-82608877732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35B5F4B-0890-E44C-BDDC-61B8F6CB2D5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00C451F-B7E9-4C4E-9759-7B3BFFBFBFC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94B79D5-7562-0743-BF3A-8D4F9D2D2289}"/>
              </a:ext>
            </a:extLst>
          </p:cNvPr>
          <p:cNvSpPr>
            <a:spLocks noGrp="1"/>
          </p:cNvSpPr>
          <p:nvPr>
            <p:ph type="dt" sz="half" idx="10"/>
          </p:nvPr>
        </p:nvSpPr>
        <p:spPr/>
        <p:txBody>
          <a:bodyPr/>
          <a:lstStyle/>
          <a:p>
            <a:fld id="{CD3C50BB-0FCC-F041-A735-25E4211A4C8E}" type="datetimeFigureOut">
              <a:rPr lang="en-US" smtClean="0"/>
              <a:t>7/20/20</a:t>
            </a:fld>
            <a:endParaRPr lang="en-US"/>
          </a:p>
        </p:txBody>
      </p:sp>
      <p:sp>
        <p:nvSpPr>
          <p:cNvPr id="8" name="Footer Placeholder 7">
            <a:extLst>
              <a:ext uri="{FF2B5EF4-FFF2-40B4-BE49-F238E27FC236}">
                <a16:creationId xmlns:a16="http://schemas.microsoft.com/office/drawing/2014/main" id="{44C26365-B450-804B-9FD2-36C1A865A5E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496DF0C-FA61-B04C-97F9-14DB06BADDF9}"/>
              </a:ext>
            </a:extLst>
          </p:cNvPr>
          <p:cNvSpPr>
            <a:spLocks noGrp="1"/>
          </p:cNvSpPr>
          <p:nvPr>
            <p:ph type="sldNum" sz="quarter" idx="12"/>
          </p:nvPr>
        </p:nvSpPr>
        <p:spPr/>
        <p:txBody>
          <a:bodyPr/>
          <a:lstStyle/>
          <a:p>
            <a:fld id="{6237FAEE-881B-5244-9D82-091542EA0848}" type="slidenum">
              <a:rPr lang="en-US" smtClean="0"/>
              <a:t>‹#›</a:t>
            </a:fld>
            <a:endParaRPr lang="en-US"/>
          </a:p>
        </p:txBody>
      </p:sp>
    </p:spTree>
    <p:extLst>
      <p:ext uri="{BB962C8B-B14F-4D97-AF65-F5344CB8AC3E}">
        <p14:creationId xmlns:p14="http://schemas.microsoft.com/office/powerpoint/2010/main" val="36591231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5E9D98-7178-1449-A355-B7CFE54E27A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5541498-80BC-0F49-BBB5-8A707605ECFB}"/>
              </a:ext>
            </a:extLst>
          </p:cNvPr>
          <p:cNvSpPr>
            <a:spLocks noGrp="1"/>
          </p:cNvSpPr>
          <p:nvPr>
            <p:ph type="dt" sz="half" idx="10"/>
          </p:nvPr>
        </p:nvSpPr>
        <p:spPr/>
        <p:txBody>
          <a:bodyPr/>
          <a:lstStyle/>
          <a:p>
            <a:fld id="{CD3C50BB-0FCC-F041-A735-25E4211A4C8E}" type="datetimeFigureOut">
              <a:rPr lang="en-US" smtClean="0"/>
              <a:t>7/20/20</a:t>
            </a:fld>
            <a:endParaRPr lang="en-US"/>
          </a:p>
        </p:txBody>
      </p:sp>
      <p:sp>
        <p:nvSpPr>
          <p:cNvPr id="4" name="Footer Placeholder 3">
            <a:extLst>
              <a:ext uri="{FF2B5EF4-FFF2-40B4-BE49-F238E27FC236}">
                <a16:creationId xmlns:a16="http://schemas.microsoft.com/office/drawing/2014/main" id="{43C6A6B8-A30D-9B48-BABE-54404DE45A4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005BA39-F516-004E-92F6-68E372025C90}"/>
              </a:ext>
            </a:extLst>
          </p:cNvPr>
          <p:cNvSpPr>
            <a:spLocks noGrp="1"/>
          </p:cNvSpPr>
          <p:nvPr>
            <p:ph type="sldNum" sz="quarter" idx="12"/>
          </p:nvPr>
        </p:nvSpPr>
        <p:spPr/>
        <p:txBody>
          <a:bodyPr/>
          <a:lstStyle/>
          <a:p>
            <a:fld id="{6237FAEE-881B-5244-9D82-091542EA0848}" type="slidenum">
              <a:rPr lang="en-US" smtClean="0"/>
              <a:t>‹#›</a:t>
            </a:fld>
            <a:endParaRPr lang="en-US"/>
          </a:p>
        </p:txBody>
      </p:sp>
    </p:spTree>
    <p:extLst>
      <p:ext uri="{BB962C8B-B14F-4D97-AF65-F5344CB8AC3E}">
        <p14:creationId xmlns:p14="http://schemas.microsoft.com/office/powerpoint/2010/main" val="1985099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C62FA1E-87C6-DD4F-B6CF-A3999FB17199}"/>
              </a:ext>
            </a:extLst>
          </p:cNvPr>
          <p:cNvSpPr>
            <a:spLocks noGrp="1"/>
          </p:cNvSpPr>
          <p:nvPr>
            <p:ph type="dt" sz="half" idx="10"/>
          </p:nvPr>
        </p:nvSpPr>
        <p:spPr/>
        <p:txBody>
          <a:bodyPr/>
          <a:lstStyle/>
          <a:p>
            <a:fld id="{CD3C50BB-0FCC-F041-A735-25E4211A4C8E}" type="datetimeFigureOut">
              <a:rPr lang="en-US" smtClean="0"/>
              <a:t>7/20/20</a:t>
            </a:fld>
            <a:endParaRPr lang="en-US"/>
          </a:p>
        </p:txBody>
      </p:sp>
      <p:sp>
        <p:nvSpPr>
          <p:cNvPr id="3" name="Footer Placeholder 2">
            <a:extLst>
              <a:ext uri="{FF2B5EF4-FFF2-40B4-BE49-F238E27FC236}">
                <a16:creationId xmlns:a16="http://schemas.microsoft.com/office/drawing/2014/main" id="{89F10D01-9604-D840-95A3-54F37B4D533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2AC0821-6C9A-574B-BD9F-3B06D87CCEB8}"/>
              </a:ext>
            </a:extLst>
          </p:cNvPr>
          <p:cNvSpPr>
            <a:spLocks noGrp="1"/>
          </p:cNvSpPr>
          <p:nvPr>
            <p:ph type="sldNum" sz="quarter" idx="12"/>
          </p:nvPr>
        </p:nvSpPr>
        <p:spPr/>
        <p:txBody>
          <a:bodyPr/>
          <a:lstStyle/>
          <a:p>
            <a:fld id="{6237FAEE-881B-5244-9D82-091542EA0848}" type="slidenum">
              <a:rPr lang="en-US" smtClean="0"/>
              <a:t>‹#›</a:t>
            </a:fld>
            <a:endParaRPr lang="en-US"/>
          </a:p>
        </p:txBody>
      </p:sp>
    </p:spTree>
    <p:extLst>
      <p:ext uri="{BB962C8B-B14F-4D97-AF65-F5344CB8AC3E}">
        <p14:creationId xmlns:p14="http://schemas.microsoft.com/office/powerpoint/2010/main" val="7442423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38172-ADCE-6F49-B2FD-C7DC53DD1EE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1FBADE6-9155-E348-B096-43A11B9D686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389BD51-1D22-8345-B730-4F8ECD784A3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94779FD-1DF8-1D48-8F21-92367DF76240}"/>
              </a:ext>
            </a:extLst>
          </p:cNvPr>
          <p:cNvSpPr>
            <a:spLocks noGrp="1"/>
          </p:cNvSpPr>
          <p:nvPr>
            <p:ph type="dt" sz="half" idx="10"/>
          </p:nvPr>
        </p:nvSpPr>
        <p:spPr/>
        <p:txBody>
          <a:bodyPr/>
          <a:lstStyle/>
          <a:p>
            <a:fld id="{CD3C50BB-0FCC-F041-A735-25E4211A4C8E}" type="datetimeFigureOut">
              <a:rPr lang="en-US" smtClean="0"/>
              <a:t>7/20/20</a:t>
            </a:fld>
            <a:endParaRPr lang="en-US"/>
          </a:p>
        </p:txBody>
      </p:sp>
      <p:sp>
        <p:nvSpPr>
          <p:cNvPr id="6" name="Footer Placeholder 5">
            <a:extLst>
              <a:ext uri="{FF2B5EF4-FFF2-40B4-BE49-F238E27FC236}">
                <a16:creationId xmlns:a16="http://schemas.microsoft.com/office/drawing/2014/main" id="{C0314E0F-BAEF-0949-9036-F778C53E351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B3CACDD-6C14-5343-872D-A8085B99809A}"/>
              </a:ext>
            </a:extLst>
          </p:cNvPr>
          <p:cNvSpPr>
            <a:spLocks noGrp="1"/>
          </p:cNvSpPr>
          <p:nvPr>
            <p:ph type="sldNum" sz="quarter" idx="12"/>
          </p:nvPr>
        </p:nvSpPr>
        <p:spPr/>
        <p:txBody>
          <a:bodyPr/>
          <a:lstStyle/>
          <a:p>
            <a:fld id="{6237FAEE-881B-5244-9D82-091542EA0848}" type="slidenum">
              <a:rPr lang="en-US" smtClean="0"/>
              <a:t>‹#›</a:t>
            </a:fld>
            <a:endParaRPr lang="en-US"/>
          </a:p>
        </p:txBody>
      </p:sp>
    </p:spTree>
    <p:extLst>
      <p:ext uri="{BB962C8B-B14F-4D97-AF65-F5344CB8AC3E}">
        <p14:creationId xmlns:p14="http://schemas.microsoft.com/office/powerpoint/2010/main" val="23283219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C7A227-1134-534C-B936-3F4BC0178B4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712837C-A726-0A45-8EAD-96503BF447D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9B12639-506B-A24E-8E4F-0D9F5B51576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7622332-2F25-8E47-993B-D3BDCDD0F134}"/>
              </a:ext>
            </a:extLst>
          </p:cNvPr>
          <p:cNvSpPr>
            <a:spLocks noGrp="1"/>
          </p:cNvSpPr>
          <p:nvPr>
            <p:ph type="dt" sz="half" idx="10"/>
          </p:nvPr>
        </p:nvSpPr>
        <p:spPr/>
        <p:txBody>
          <a:bodyPr/>
          <a:lstStyle/>
          <a:p>
            <a:fld id="{CD3C50BB-0FCC-F041-A735-25E4211A4C8E}" type="datetimeFigureOut">
              <a:rPr lang="en-US" smtClean="0"/>
              <a:t>7/20/20</a:t>
            </a:fld>
            <a:endParaRPr lang="en-US"/>
          </a:p>
        </p:txBody>
      </p:sp>
      <p:sp>
        <p:nvSpPr>
          <p:cNvPr id="6" name="Footer Placeholder 5">
            <a:extLst>
              <a:ext uri="{FF2B5EF4-FFF2-40B4-BE49-F238E27FC236}">
                <a16:creationId xmlns:a16="http://schemas.microsoft.com/office/drawing/2014/main" id="{65540BF6-0688-3C48-897A-AB10077A776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064CC38-7788-C64B-81BF-574D8C12BE17}"/>
              </a:ext>
            </a:extLst>
          </p:cNvPr>
          <p:cNvSpPr>
            <a:spLocks noGrp="1"/>
          </p:cNvSpPr>
          <p:nvPr>
            <p:ph type="sldNum" sz="quarter" idx="12"/>
          </p:nvPr>
        </p:nvSpPr>
        <p:spPr/>
        <p:txBody>
          <a:bodyPr/>
          <a:lstStyle/>
          <a:p>
            <a:fld id="{6237FAEE-881B-5244-9D82-091542EA0848}" type="slidenum">
              <a:rPr lang="en-US" smtClean="0"/>
              <a:t>‹#›</a:t>
            </a:fld>
            <a:endParaRPr lang="en-US"/>
          </a:p>
        </p:txBody>
      </p:sp>
    </p:spTree>
    <p:extLst>
      <p:ext uri="{BB962C8B-B14F-4D97-AF65-F5344CB8AC3E}">
        <p14:creationId xmlns:p14="http://schemas.microsoft.com/office/powerpoint/2010/main" val="22924291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2E32C09-6A11-904D-9714-5F94810B103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9987829-8674-A941-BC02-348FD0DDDCF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6539E94-48D8-4A48-80FD-A6A1E68E647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D3C50BB-0FCC-F041-A735-25E4211A4C8E}" type="datetimeFigureOut">
              <a:rPr lang="en-US" smtClean="0"/>
              <a:t>7/20/20</a:t>
            </a:fld>
            <a:endParaRPr lang="en-US"/>
          </a:p>
        </p:txBody>
      </p:sp>
      <p:sp>
        <p:nvSpPr>
          <p:cNvPr id="5" name="Footer Placeholder 4">
            <a:extLst>
              <a:ext uri="{FF2B5EF4-FFF2-40B4-BE49-F238E27FC236}">
                <a16:creationId xmlns:a16="http://schemas.microsoft.com/office/drawing/2014/main" id="{509350B0-0CDA-C94A-9D45-08D04714DBC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1224BE4-600A-734A-97CD-FFD41B11A67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237FAEE-881B-5244-9D82-091542EA0848}" type="slidenum">
              <a:rPr lang="en-US" smtClean="0"/>
              <a:t>‹#›</a:t>
            </a:fld>
            <a:endParaRPr lang="en-US"/>
          </a:p>
        </p:txBody>
      </p:sp>
    </p:spTree>
    <p:extLst>
      <p:ext uri="{BB962C8B-B14F-4D97-AF65-F5344CB8AC3E}">
        <p14:creationId xmlns:p14="http://schemas.microsoft.com/office/powerpoint/2010/main" val="330527720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42.png"/><Relationship Id="rId2" Type="http://schemas.openxmlformats.org/officeDocument/2006/relationships/image" Target="../media/image40.gif"/><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1.png"/><Relationship Id="rId4" Type="http://schemas.openxmlformats.org/officeDocument/2006/relationships/image" Target="../media/image41.png"/></Relationships>
</file>

<file path=ppt/slides/_rels/slide2.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7.jpeg"/><Relationship Id="rId4" Type="http://schemas.openxmlformats.org/officeDocument/2006/relationships/image" Target="../media/image6.jpe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8" Type="http://schemas.openxmlformats.org/officeDocument/2006/relationships/image" Target="../media/image17.tiff"/><Relationship Id="rId3" Type="http://schemas.openxmlformats.org/officeDocument/2006/relationships/image" Target="../media/image12.tiff"/><Relationship Id="rId7" Type="http://schemas.openxmlformats.org/officeDocument/2006/relationships/image" Target="../media/image16.tiff"/><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5.tiff"/><Relationship Id="rId5" Type="http://schemas.openxmlformats.org/officeDocument/2006/relationships/image" Target="../media/image14.tiff"/><Relationship Id="rId4" Type="http://schemas.openxmlformats.org/officeDocument/2006/relationships/image" Target="../media/image13.jpeg"/><Relationship Id="rId9" Type="http://schemas.openxmlformats.org/officeDocument/2006/relationships/image" Target="../media/image18.tiff"/></Relationships>
</file>

<file path=ppt/slides/_rels/slide6.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0.tiff"/></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5.tiff"/><Relationship Id="rId5" Type="http://schemas.openxmlformats.org/officeDocument/2006/relationships/image" Target="../media/image24.png"/><Relationship Id="rId4" Type="http://schemas.openxmlformats.org/officeDocument/2006/relationships/image" Target="../media/image23.png"/><Relationship Id="rId9" Type="http://schemas.openxmlformats.org/officeDocument/2006/relationships/image" Target="../media/image28.png"/></Relationships>
</file>

<file path=ppt/slides/_rels/slide9.xml.rels><?xml version="1.0" encoding="UTF-8" standalone="yes"?>
<Relationships xmlns="http://schemas.openxmlformats.org/package/2006/relationships"><Relationship Id="rId3" Type="http://schemas.openxmlformats.org/officeDocument/2006/relationships/image" Target="../media/image29.tiff"/><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99BA1F-B456-154A-837D-43935FB3EB75}"/>
              </a:ext>
            </a:extLst>
          </p:cNvPr>
          <p:cNvSpPr>
            <a:spLocks noGrp="1"/>
          </p:cNvSpPr>
          <p:nvPr>
            <p:ph type="ctrTitle"/>
          </p:nvPr>
        </p:nvSpPr>
        <p:spPr>
          <a:xfrm>
            <a:off x="2914919" y="1781130"/>
            <a:ext cx="9144000" cy="2387600"/>
          </a:xfrm>
        </p:spPr>
        <p:txBody>
          <a:bodyPr>
            <a:normAutofit/>
          </a:bodyPr>
          <a:lstStyle/>
          <a:p>
            <a:pPr algn="r"/>
            <a:r>
              <a:rPr lang="en-US" sz="4800" dirty="0">
                <a:latin typeface="Helvetica" pitchFamily="2" charset="0"/>
              </a:rPr>
              <a:t>Data Informed Adaptive Management in Agriculture</a:t>
            </a:r>
            <a:br>
              <a:rPr lang="en-US" sz="4800" dirty="0">
                <a:latin typeface="Helvetica" pitchFamily="2" charset="0"/>
              </a:rPr>
            </a:br>
            <a:endParaRPr lang="en-US" sz="4800" dirty="0">
              <a:latin typeface="Helvetica" pitchFamily="2" charset="0"/>
            </a:endParaRPr>
          </a:p>
        </p:txBody>
      </p:sp>
      <p:sp>
        <p:nvSpPr>
          <p:cNvPr id="3" name="Subtitle 2">
            <a:extLst>
              <a:ext uri="{FF2B5EF4-FFF2-40B4-BE49-F238E27FC236}">
                <a16:creationId xmlns:a16="http://schemas.microsoft.com/office/drawing/2014/main" id="{7BD2DECA-CA12-CD44-9D4B-516C28E43E9C}"/>
              </a:ext>
            </a:extLst>
          </p:cNvPr>
          <p:cNvSpPr>
            <a:spLocks noGrp="1"/>
          </p:cNvSpPr>
          <p:nvPr>
            <p:ph type="subTitle" idx="1"/>
          </p:nvPr>
        </p:nvSpPr>
        <p:spPr>
          <a:xfrm>
            <a:off x="2889161" y="3992126"/>
            <a:ext cx="9144000" cy="1655762"/>
          </a:xfrm>
        </p:spPr>
        <p:txBody>
          <a:bodyPr>
            <a:normAutofit/>
          </a:bodyPr>
          <a:lstStyle/>
          <a:p>
            <a:pPr algn="r"/>
            <a:r>
              <a:rPr lang="en-US" sz="2000" dirty="0">
                <a:latin typeface="Helvetica" pitchFamily="2" charset="0"/>
              </a:rPr>
              <a:t>Paul Hegedus</a:t>
            </a:r>
          </a:p>
          <a:p>
            <a:pPr algn="r"/>
            <a:r>
              <a:rPr lang="en-US" sz="2000" dirty="0">
                <a:latin typeface="Helvetica" pitchFamily="2" charset="0"/>
              </a:rPr>
              <a:t>Bruce Maxwell</a:t>
            </a:r>
          </a:p>
          <a:p>
            <a:pPr algn="r"/>
            <a:endParaRPr lang="en-US" sz="2000" dirty="0">
              <a:latin typeface="Helvetica" pitchFamily="2" charset="0"/>
            </a:endParaRPr>
          </a:p>
          <a:p>
            <a:pPr algn="r"/>
            <a:r>
              <a:rPr lang="en-US" sz="2000" dirty="0">
                <a:latin typeface="Helvetica" pitchFamily="2" charset="0"/>
              </a:rPr>
              <a:t>https://</a:t>
            </a:r>
            <a:r>
              <a:rPr lang="en-US" sz="2000" dirty="0" err="1">
                <a:latin typeface="Helvetica" pitchFamily="2" charset="0"/>
              </a:rPr>
              <a:t>paulhegedus.github.io</a:t>
            </a:r>
            <a:r>
              <a:rPr lang="en-US" sz="2000" dirty="0">
                <a:latin typeface="Helvetica" pitchFamily="2" charset="0"/>
              </a:rPr>
              <a:t>/ESA20/</a:t>
            </a:r>
          </a:p>
        </p:txBody>
      </p:sp>
      <p:pic>
        <p:nvPicPr>
          <p:cNvPr id="5" name="Picture 4" descr="A close up of a sign&#10;&#10;Description automatically generated">
            <a:extLst>
              <a:ext uri="{FF2B5EF4-FFF2-40B4-BE49-F238E27FC236}">
                <a16:creationId xmlns:a16="http://schemas.microsoft.com/office/drawing/2014/main" id="{32E68DF0-5DFC-044E-A9EB-F21F7B778316}"/>
              </a:ext>
            </a:extLst>
          </p:cNvPr>
          <p:cNvPicPr>
            <a:picLocks noChangeAspect="1"/>
          </p:cNvPicPr>
          <p:nvPr/>
        </p:nvPicPr>
        <p:blipFill>
          <a:blip r:embed="rId2"/>
          <a:stretch>
            <a:fillRect/>
          </a:stretch>
        </p:blipFill>
        <p:spPr>
          <a:xfrm>
            <a:off x="811175" y="3086893"/>
            <a:ext cx="2781300" cy="2552700"/>
          </a:xfrm>
          <a:prstGeom prst="rect">
            <a:avLst/>
          </a:prstGeom>
        </p:spPr>
      </p:pic>
      <p:pic>
        <p:nvPicPr>
          <p:cNvPr id="7" name="Picture 6" descr="A picture containing drawing&#10;&#10;Description automatically generated">
            <a:extLst>
              <a:ext uri="{FF2B5EF4-FFF2-40B4-BE49-F238E27FC236}">
                <a16:creationId xmlns:a16="http://schemas.microsoft.com/office/drawing/2014/main" id="{8B7E29DE-D876-B840-B0B0-5D00B24CCE49}"/>
              </a:ext>
            </a:extLst>
          </p:cNvPr>
          <p:cNvPicPr>
            <a:picLocks noChangeAspect="1"/>
          </p:cNvPicPr>
          <p:nvPr/>
        </p:nvPicPr>
        <p:blipFill>
          <a:blip r:embed="rId3"/>
          <a:stretch>
            <a:fillRect/>
          </a:stretch>
        </p:blipFill>
        <p:spPr>
          <a:xfrm>
            <a:off x="963575" y="5753077"/>
            <a:ext cx="2476500" cy="774700"/>
          </a:xfrm>
          <a:prstGeom prst="rect">
            <a:avLst/>
          </a:prstGeom>
        </p:spPr>
      </p:pic>
      <p:pic>
        <p:nvPicPr>
          <p:cNvPr id="9" name="Picture 8" descr="A close up of a sign&#10;&#10;Description automatically generated">
            <a:extLst>
              <a:ext uri="{FF2B5EF4-FFF2-40B4-BE49-F238E27FC236}">
                <a16:creationId xmlns:a16="http://schemas.microsoft.com/office/drawing/2014/main" id="{E44C199D-8B22-174B-8B6B-27007744F7D1}"/>
              </a:ext>
            </a:extLst>
          </p:cNvPr>
          <p:cNvPicPr>
            <a:picLocks noChangeAspect="1"/>
          </p:cNvPicPr>
          <p:nvPr/>
        </p:nvPicPr>
        <p:blipFill>
          <a:blip r:embed="rId4"/>
          <a:stretch>
            <a:fillRect/>
          </a:stretch>
        </p:blipFill>
        <p:spPr>
          <a:xfrm>
            <a:off x="314817" y="221457"/>
            <a:ext cx="3774016" cy="2830512"/>
          </a:xfrm>
          <a:prstGeom prst="rect">
            <a:avLst/>
          </a:prstGeom>
        </p:spPr>
      </p:pic>
    </p:spTree>
    <p:extLst>
      <p:ext uri="{BB962C8B-B14F-4D97-AF65-F5344CB8AC3E}">
        <p14:creationId xmlns:p14="http://schemas.microsoft.com/office/powerpoint/2010/main" val="10079136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4" name="Rectangle 43">
            <a:extLst>
              <a:ext uri="{FF2B5EF4-FFF2-40B4-BE49-F238E27FC236}">
                <a16:creationId xmlns:a16="http://schemas.microsoft.com/office/drawing/2014/main" id="{022BDE4A-8A20-4A69-9C5A-581C82036A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A896DA0-7C3C-9E42-A880-4739C11A5E02}"/>
              </a:ext>
            </a:extLst>
          </p:cNvPr>
          <p:cNvSpPr>
            <a:spLocks noGrp="1"/>
          </p:cNvSpPr>
          <p:nvPr>
            <p:ph type="title"/>
          </p:nvPr>
        </p:nvSpPr>
        <p:spPr>
          <a:xfrm>
            <a:off x="1001684" y="170412"/>
            <a:ext cx="10178934" cy="1328730"/>
          </a:xfrm>
        </p:spPr>
        <p:txBody>
          <a:bodyPr vert="horz" lIns="91440" tIns="45720" rIns="91440" bIns="45720" rtlCol="0" anchor="b">
            <a:normAutofit/>
          </a:bodyPr>
          <a:lstStyle/>
          <a:p>
            <a:pPr algn="ctr"/>
            <a:r>
              <a:rPr lang="en-US" sz="5200" kern="1200">
                <a:solidFill>
                  <a:schemeClr val="tx1"/>
                </a:solidFill>
                <a:latin typeface="+mj-lt"/>
                <a:ea typeface="+mj-ea"/>
                <a:cs typeface="+mj-cs"/>
              </a:rPr>
              <a:t>Results</a:t>
            </a:r>
          </a:p>
        </p:txBody>
      </p:sp>
      <p:sp>
        <p:nvSpPr>
          <p:cNvPr id="3" name="Content Placeholder 2">
            <a:extLst>
              <a:ext uri="{FF2B5EF4-FFF2-40B4-BE49-F238E27FC236}">
                <a16:creationId xmlns:a16="http://schemas.microsoft.com/office/drawing/2014/main" id="{8F4F4280-870E-C845-9CF2-CA58AA2EAFC5}"/>
              </a:ext>
            </a:extLst>
          </p:cNvPr>
          <p:cNvSpPr>
            <a:spLocks noGrp="1"/>
          </p:cNvSpPr>
          <p:nvPr>
            <p:ph idx="1"/>
          </p:nvPr>
        </p:nvSpPr>
        <p:spPr>
          <a:xfrm>
            <a:off x="1001684" y="1670857"/>
            <a:ext cx="10178934" cy="557901"/>
          </a:xfrm>
        </p:spPr>
        <p:txBody>
          <a:bodyPr vert="horz" lIns="91440" tIns="45720" rIns="91440" bIns="45720" rtlCol="0">
            <a:normAutofit/>
          </a:bodyPr>
          <a:lstStyle/>
          <a:p>
            <a:pPr marL="0" indent="0" algn="ctr">
              <a:buNone/>
            </a:pPr>
            <a:r>
              <a:rPr lang="en-US" sz="2400" kern="1200">
                <a:solidFill>
                  <a:schemeClr val="tx1"/>
                </a:solidFill>
                <a:latin typeface="+mn-lt"/>
                <a:ea typeface="+mn-ea"/>
                <a:cs typeface="+mn-cs"/>
              </a:rPr>
              <a:t>sec1east</a:t>
            </a:r>
          </a:p>
        </p:txBody>
      </p:sp>
      <p:pic>
        <p:nvPicPr>
          <p:cNvPr id="39" name="Picture 38" descr="A close up of a map&#10;&#10;Description automatically generated">
            <a:extLst>
              <a:ext uri="{FF2B5EF4-FFF2-40B4-BE49-F238E27FC236}">
                <a16:creationId xmlns:a16="http://schemas.microsoft.com/office/drawing/2014/main" id="{9D3D17C5-2CE2-B841-932C-044C4C559406}"/>
              </a:ext>
            </a:extLst>
          </p:cNvPr>
          <p:cNvPicPr>
            <a:picLocks noChangeAspect="1"/>
          </p:cNvPicPr>
          <p:nvPr/>
        </p:nvPicPr>
        <p:blipFill rotWithShape="1">
          <a:blip r:embed="rId3"/>
          <a:srcRect r="430" b="3"/>
          <a:stretch/>
        </p:blipFill>
        <p:spPr>
          <a:xfrm>
            <a:off x="6159505" y="2234632"/>
            <a:ext cx="6050711" cy="4056198"/>
          </a:xfrm>
          <a:prstGeom prst="rect">
            <a:avLst/>
          </a:prstGeom>
        </p:spPr>
      </p:pic>
      <p:pic>
        <p:nvPicPr>
          <p:cNvPr id="37" name="Picture 36">
            <a:extLst>
              <a:ext uri="{FF2B5EF4-FFF2-40B4-BE49-F238E27FC236}">
                <a16:creationId xmlns:a16="http://schemas.microsoft.com/office/drawing/2014/main" id="{AD7F0253-9A61-574C-9AF8-97AA3E8363A0}"/>
              </a:ext>
            </a:extLst>
          </p:cNvPr>
          <p:cNvPicPr>
            <a:picLocks noChangeAspect="1"/>
          </p:cNvPicPr>
          <p:nvPr/>
        </p:nvPicPr>
        <p:blipFill rotWithShape="1">
          <a:blip r:embed="rId4"/>
          <a:srcRect r="430" b="3"/>
          <a:stretch/>
        </p:blipFill>
        <p:spPr>
          <a:xfrm>
            <a:off x="108794" y="2228758"/>
            <a:ext cx="6050711" cy="4056198"/>
          </a:xfrm>
          <a:prstGeom prst="rect">
            <a:avLst/>
          </a:prstGeom>
        </p:spPr>
      </p:pic>
      <p:pic>
        <p:nvPicPr>
          <p:cNvPr id="41" name="Picture 40" descr="A screenshot of a cell phone&#10;&#10;Description automatically generated">
            <a:extLst>
              <a:ext uri="{FF2B5EF4-FFF2-40B4-BE49-F238E27FC236}">
                <a16:creationId xmlns:a16="http://schemas.microsoft.com/office/drawing/2014/main" id="{D228E068-68EF-F346-AE87-BE8490233EE7}"/>
              </a:ext>
            </a:extLst>
          </p:cNvPr>
          <p:cNvPicPr>
            <a:picLocks noChangeAspect="1"/>
          </p:cNvPicPr>
          <p:nvPr/>
        </p:nvPicPr>
        <p:blipFill>
          <a:blip r:embed="rId5"/>
          <a:stretch>
            <a:fillRect/>
          </a:stretch>
        </p:blipFill>
        <p:spPr>
          <a:xfrm>
            <a:off x="52493" y="2228758"/>
            <a:ext cx="6107012" cy="4071341"/>
          </a:xfrm>
          <a:prstGeom prst="rect">
            <a:avLst/>
          </a:prstGeom>
        </p:spPr>
      </p:pic>
      <p:pic>
        <p:nvPicPr>
          <p:cNvPr id="43" name="Picture 42" descr="A screenshot of a cell phone&#10;&#10;Description automatically generated">
            <a:extLst>
              <a:ext uri="{FF2B5EF4-FFF2-40B4-BE49-F238E27FC236}">
                <a16:creationId xmlns:a16="http://schemas.microsoft.com/office/drawing/2014/main" id="{514D246E-8525-5A40-9FDB-CC202261DB8A}"/>
              </a:ext>
            </a:extLst>
          </p:cNvPr>
          <p:cNvPicPr>
            <a:picLocks noChangeAspect="1"/>
          </p:cNvPicPr>
          <p:nvPr/>
        </p:nvPicPr>
        <p:blipFill>
          <a:blip r:embed="rId6"/>
          <a:stretch>
            <a:fillRect/>
          </a:stretch>
        </p:blipFill>
        <p:spPr>
          <a:xfrm>
            <a:off x="6104654" y="2302836"/>
            <a:ext cx="6084297" cy="4056198"/>
          </a:xfrm>
          <a:prstGeom prst="rect">
            <a:avLst/>
          </a:prstGeom>
        </p:spPr>
      </p:pic>
      <p:pic>
        <p:nvPicPr>
          <p:cNvPr id="50" name="Picture 49" descr="A close up of a map&#10;&#10;Description automatically generated">
            <a:extLst>
              <a:ext uri="{FF2B5EF4-FFF2-40B4-BE49-F238E27FC236}">
                <a16:creationId xmlns:a16="http://schemas.microsoft.com/office/drawing/2014/main" id="{4CE427AD-4386-E649-856E-6A9F0EAC8842}"/>
              </a:ext>
            </a:extLst>
          </p:cNvPr>
          <p:cNvPicPr>
            <a:picLocks noChangeAspect="1"/>
          </p:cNvPicPr>
          <p:nvPr/>
        </p:nvPicPr>
        <p:blipFill>
          <a:blip r:embed="rId7"/>
          <a:stretch>
            <a:fillRect/>
          </a:stretch>
        </p:blipFill>
        <p:spPr>
          <a:xfrm>
            <a:off x="63126" y="2249703"/>
            <a:ext cx="6050711" cy="4033807"/>
          </a:xfrm>
          <a:prstGeom prst="rect">
            <a:avLst/>
          </a:prstGeom>
        </p:spPr>
      </p:pic>
      <p:pic>
        <p:nvPicPr>
          <p:cNvPr id="52" name="Picture 51" descr="A screenshot of a cell phone&#10;&#10;Description automatically generated">
            <a:extLst>
              <a:ext uri="{FF2B5EF4-FFF2-40B4-BE49-F238E27FC236}">
                <a16:creationId xmlns:a16="http://schemas.microsoft.com/office/drawing/2014/main" id="{0DDEDE80-A50C-DC41-9A94-CBB893B91EF0}"/>
              </a:ext>
            </a:extLst>
          </p:cNvPr>
          <p:cNvPicPr>
            <a:picLocks noChangeAspect="1"/>
          </p:cNvPicPr>
          <p:nvPr/>
        </p:nvPicPr>
        <p:blipFill>
          <a:blip r:embed="rId8"/>
          <a:stretch>
            <a:fillRect/>
          </a:stretch>
        </p:blipFill>
        <p:spPr>
          <a:xfrm>
            <a:off x="6066338" y="2220600"/>
            <a:ext cx="6160927" cy="4107285"/>
          </a:xfrm>
          <a:prstGeom prst="rect">
            <a:avLst/>
          </a:prstGeom>
        </p:spPr>
      </p:pic>
    </p:spTree>
    <p:extLst>
      <p:ext uri="{BB962C8B-B14F-4D97-AF65-F5344CB8AC3E}">
        <p14:creationId xmlns:p14="http://schemas.microsoft.com/office/powerpoint/2010/main" val="2384504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0E9A6ED-B880-44EA-8D60-C9D3C82CCB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3BE4380-0ED5-1548-9390-2C39C49531E9}"/>
              </a:ext>
            </a:extLst>
          </p:cNvPr>
          <p:cNvSpPr>
            <a:spLocks noGrp="1"/>
          </p:cNvSpPr>
          <p:nvPr>
            <p:ph type="title"/>
          </p:nvPr>
        </p:nvSpPr>
        <p:spPr>
          <a:xfrm>
            <a:off x="648929" y="557190"/>
            <a:ext cx="5170852" cy="1671564"/>
          </a:xfrm>
        </p:spPr>
        <p:txBody>
          <a:bodyPr>
            <a:normAutofit/>
          </a:bodyPr>
          <a:lstStyle/>
          <a:p>
            <a:r>
              <a:rPr lang="en-US" sz="4000"/>
              <a:t>Results</a:t>
            </a:r>
          </a:p>
        </p:txBody>
      </p:sp>
      <p:sp>
        <p:nvSpPr>
          <p:cNvPr id="3" name="Content Placeholder 2">
            <a:extLst>
              <a:ext uri="{FF2B5EF4-FFF2-40B4-BE49-F238E27FC236}">
                <a16:creationId xmlns:a16="http://schemas.microsoft.com/office/drawing/2014/main" id="{E3A3864C-DB4D-B549-9028-50B1C44E6684}"/>
              </a:ext>
            </a:extLst>
          </p:cNvPr>
          <p:cNvSpPr>
            <a:spLocks noGrp="1"/>
          </p:cNvSpPr>
          <p:nvPr>
            <p:ph idx="1"/>
          </p:nvPr>
        </p:nvSpPr>
        <p:spPr>
          <a:xfrm>
            <a:off x="264804" y="2419295"/>
            <a:ext cx="5180245" cy="3731058"/>
          </a:xfrm>
        </p:spPr>
        <p:txBody>
          <a:bodyPr>
            <a:normAutofit/>
          </a:bodyPr>
          <a:lstStyle/>
          <a:p>
            <a:r>
              <a:rPr lang="en-US" sz="1700" dirty="0"/>
              <a:t>The same covariate was the most elastic for yield, protein, and net-return in 6/14 instances </a:t>
            </a:r>
          </a:p>
          <a:p>
            <a:pPr lvl="1"/>
            <a:r>
              <a:rPr lang="en-US" sz="1700" dirty="0"/>
              <a:t>For each field and year combination</a:t>
            </a:r>
          </a:p>
          <a:p>
            <a:pPr lvl="1"/>
            <a:endParaRPr lang="en-US" sz="1700" dirty="0"/>
          </a:p>
          <a:p>
            <a:r>
              <a:rPr lang="en-US" sz="1700" dirty="0"/>
              <a:t>The same covariate was the most elastic in both years of the same field for a given response variable 5/21 instances (unique response var and field)</a:t>
            </a:r>
          </a:p>
          <a:p>
            <a:pPr lvl="1"/>
            <a:r>
              <a:rPr lang="en-US" sz="1700" dirty="0"/>
              <a:t>For each field and response variable (yield or protein or net-return) combination</a:t>
            </a:r>
          </a:p>
          <a:p>
            <a:pPr lvl="1"/>
            <a:endParaRPr lang="en-US" sz="1700" dirty="0"/>
          </a:p>
          <a:p>
            <a:pPr lvl="1"/>
            <a:endParaRPr lang="en-US" sz="1700" dirty="0"/>
          </a:p>
          <a:p>
            <a:pPr lvl="1"/>
            <a:endParaRPr lang="en-US" sz="1700" dirty="0"/>
          </a:p>
          <a:p>
            <a:pPr lvl="1"/>
            <a:endParaRPr lang="en-US" sz="1700" dirty="0"/>
          </a:p>
          <a:p>
            <a:endParaRPr lang="en-US" sz="1700" dirty="0"/>
          </a:p>
        </p:txBody>
      </p:sp>
      <p:pic>
        <p:nvPicPr>
          <p:cNvPr id="5" name="Picture 4">
            <a:extLst>
              <a:ext uri="{FF2B5EF4-FFF2-40B4-BE49-F238E27FC236}">
                <a16:creationId xmlns:a16="http://schemas.microsoft.com/office/drawing/2014/main" id="{81FC803D-276B-7A44-B895-987E065C1E16}"/>
              </a:ext>
            </a:extLst>
          </p:cNvPr>
          <p:cNvPicPr>
            <a:picLocks noChangeAspect="1"/>
          </p:cNvPicPr>
          <p:nvPr/>
        </p:nvPicPr>
        <p:blipFill rotWithShape="1">
          <a:blip r:embed="rId3"/>
          <a:srcRect r="7199" b="2"/>
          <a:stretch/>
        </p:blipFill>
        <p:spPr>
          <a:xfrm>
            <a:off x="5798620" y="176518"/>
            <a:ext cx="6036759" cy="6504964"/>
          </a:xfrm>
          <a:prstGeom prst="rect">
            <a:avLst/>
          </a:prstGeom>
          <a:effectLst/>
        </p:spPr>
      </p:pic>
    </p:spTree>
    <p:extLst>
      <p:ext uri="{BB962C8B-B14F-4D97-AF65-F5344CB8AC3E}">
        <p14:creationId xmlns:p14="http://schemas.microsoft.com/office/powerpoint/2010/main" val="15956229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5F9807-C10F-E84B-BC85-A0AB1C076EFD}"/>
              </a:ext>
            </a:extLst>
          </p:cNvPr>
          <p:cNvSpPr>
            <a:spLocks noGrp="1"/>
          </p:cNvSpPr>
          <p:nvPr>
            <p:ph type="title"/>
          </p:nvPr>
        </p:nvSpPr>
        <p:spPr/>
        <p:txBody>
          <a:bodyPr/>
          <a:lstStyle/>
          <a:p>
            <a:r>
              <a:rPr lang="en-US"/>
              <a:t>Conclusions – Field Specificity!</a:t>
            </a:r>
            <a:endParaRPr lang="en-US" dirty="0"/>
          </a:p>
        </p:txBody>
      </p:sp>
      <p:sp>
        <p:nvSpPr>
          <p:cNvPr id="3" name="Content Placeholder 2">
            <a:extLst>
              <a:ext uri="{FF2B5EF4-FFF2-40B4-BE49-F238E27FC236}">
                <a16:creationId xmlns:a16="http://schemas.microsoft.com/office/drawing/2014/main" id="{25446B6C-1152-5740-A3CB-24B515EE9C02}"/>
              </a:ext>
            </a:extLst>
          </p:cNvPr>
          <p:cNvSpPr>
            <a:spLocks noGrp="1"/>
          </p:cNvSpPr>
          <p:nvPr>
            <p:ph idx="1"/>
          </p:nvPr>
        </p:nvSpPr>
        <p:spPr>
          <a:xfrm>
            <a:off x="838199" y="1253331"/>
            <a:ext cx="10730023" cy="5604669"/>
          </a:xfrm>
        </p:spPr>
        <p:txBody>
          <a:bodyPr>
            <a:normAutofit fontScale="62500" lnSpcReduction="20000"/>
          </a:bodyPr>
          <a:lstStyle/>
          <a:p>
            <a:endParaRPr lang="en-US" dirty="0"/>
          </a:p>
          <a:p>
            <a:r>
              <a:rPr lang="en-US" dirty="0"/>
              <a:t>Different drivers for different response variables even in the same field and year</a:t>
            </a:r>
          </a:p>
          <a:p>
            <a:pPr lvl="1"/>
            <a:r>
              <a:rPr lang="en-US" dirty="0"/>
              <a:t>In ~50% of cases, the same covariate was the most influential on yield, protein, and net-return, otherwise, different factors driving each response</a:t>
            </a:r>
          </a:p>
          <a:p>
            <a:r>
              <a:rPr lang="en-US" dirty="0"/>
              <a:t>Different drivers for responses across fields in the same year (even on same farm)</a:t>
            </a:r>
          </a:p>
          <a:p>
            <a:pPr lvl="1"/>
            <a:r>
              <a:rPr lang="en-US" dirty="0"/>
              <a:t>Even in fields bordering each other, different covariates had the most influence on each response variable in each year (i.e. sec1east &amp; sec1west)</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pPr marL="0" indent="0">
              <a:buNone/>
            </a:pPr>
            <a:endParaRPr lang="en-US" dirty="0"/>
          </a:p>
          <a:p>
            <a:endParaRPr lang="en-US" dirty="0"/>
          </a:p>
          <a:p>
            <a:r>
              <a:rPr lang="en-US" dirty="0"/>
              <a:t>Different drivers most influential on responses across years in the same field</a:t>
            </a:r>
          </a:p>
          <a:p>
            <a:pPr lvl="1"/>
            <a:r>
              <a:rPr lang="en-US" dirty="0"/>
              <a:t>~25% of cases, the same covariate was the most elastic across years, ~75% of the time, different covariate was most influential on the response in the same field in different years </a:t>
            </a:r>
          </a:p>
          <a:p>
            <a:pPr marL="0" indent="0">
              <a:buNone/>
            </a:pPr>
            <a:endParaRPr lang="en-US" dirty="0"/>
          </a:p>
          <a:p>
            <a:pPr marL="914400" lvl="2" indent="0">
              <a:buNone/>
            </a:pPr>
            <a:endParaRPr lang="en-US" dirty="0"/>
          </a:p>
        </p:txBody>
      </p:sp>
      <p:graphicFrame>
        <p:nvGraphicFramePr>
          <p:cNvPr id="14" name="Table 13">
            <a:extLst>
              <a:ext uri="{FF2B5EF4-FFF2-40B4-BE49-F238E27FC236}">
                <a16:creationId xmlns:a16="http://schemas.microsoft.com/office/drawing/2014/main" id="{D6594BBB-507C-FD44-9F51-07E4A31C7509}"/>
              </a:ext>
            </a:extLst>
          </p:cNvPr>
          <p:cNvGraphicFramePr>
            <a:graphicFrameLocks noGrp="1"/>
          </p:cNvGraphicFramePr>
          <p:nvPr>
            <p:extLst>
              <p:ext uri="{D42A27DB-BD31-4B8C-83A1-F6EECF244321}">
                <p14:modId xmlns:p14="http://schemas.microsoft.com/office/powerpoint/2010/main" val="4211235261"/>
              </p:ext>
            </p:extLst>
          </p:nvPr>
        </p:nvGraphicFramePr>
        <p:xfrm>
          <a:off x="2324099" y="3127062"/>
          <a:ext cx="7543801" cy="2641600"/>
        </p:xfrm>
        <a:graphic>
          <a:graphicData uri="http://schemas.openxmlformats.org/drawingml/2006/table">
            <a:tbl>
              <a:tblPr/>
              <a:tblGrid>
                <a:gridCol w="826935">
                  <a:extLst>
                    <a:ext uri="{9D8B030D-6E8A-4147-A177-3AD203B41FA5}">
                      <a16:colId xmlns:a16="http://schemas.microsoft.com/office/drawing/2014/main" val="3457875628"/>
                    </a:ext>
                  </a:extLst>
                </a:gridCol>
                <a:gridCol w="826935">
                  <a:extLst>
                    <a:ext uri="{9D8B030D-6E8A-4147-A177-3AD203B41FA5}">
                      <a16:colId xmlns:a16="http://schemas.microsoft.com/office/drawing/2014/main" val="4155218894"/>
                    </a:ext>
                  </a:extLst>
                </a:gridCol>
                <a:gridCol w="963173">
                  <a:extLst>
                    <a:ext uri="{9D8B030D-6E8A-4147-A177-3AD203B41FA5}">
                      <a16:colId xmlns:a16="http://schemas.microsoft.com/office/drawing/2014/main" val="2794116229"/>
                    </a:ext>
                  </a:extLst>
                </a:gridCol>
                <a:gridCol w="1321195">
                  <a:extLst>
                    <a:ext uri="{9D8B030D-6E8A-4147-A177-3AD203B41FA5}">
                      <a16:colId xmlns:a16="http://schemas.microsoft.com/office/drawing/2014/main" val="3346647299"/>
                    </a:ext>
                  </a:extLst>
                </a:gridCol>
                <a:gridCol w="1064560">
                  <a:extLst>
                    <a:ext uri="{9D8B030D-6E8A-4147-A177-3AD203B41FA5}">
                      <a16:colId xmlns:a16="http://schemas.microsoft.com/office/drawing/2014/main" val="371816041"/>
                    </a:ext>
                  </a:extLst>
                </a:gridCol>
                <a:gridCol w="887133">
                  <a:extLst>
                    <a:ext uri="{9D8B030D-6E8A-4147-A177-3AD203B41FA5}">
                      <a16:colId xmlns:a16="http://schemas.microsoft.com/office/drawing/2014/main" val="868745705"/>
                    </a:ext>
                  </a:extLst>
                </a:gridCol>
                <a:gridCol w="826935">
                  <a:extLst>
                    <a:ext uri="{9D8B030D-6E8A-4147-A177-3AD203B41FA5}">
                      <a16:colId xmlns:a16="http://schemas.microsoft.com/office/drawing/2014/main" val="852294430"/>
                    </a:ext>
                  </a:extLst>
                </a:gridCol>
                <a:gridCol w="826935">
                  <a:extLst>
                    <a:ext uri="{9D8B030D-6E8A-4147-A177-3AD203B41FA5}">
                      <a16:colId xmlns:a16="http://schemas.microsoft.com/office/drawing/2014/main" val="3993044032"/>
                    </a:ext>
                  </a:extLst>
                </a:gridCol>
              </a:tblGrid>
              <a:tr h="203200">
                <a:tc>
                  <a:txBody>
                    <a:bodyPr/>
                    <a:lstStyle/>
                    <a:p>
                      <a:pPr algn="ctr" fontAlgn="ctr"/>
                      <a:r>
                        <a:rPr lang="en-US" sz="1200" b="1" i="0" u="none" strike="noStrike">
                          <a:solidFill>
                            <a:srgbClr val="000000"/>
                          </a:solidFill>
                          <a:effectLst/>
                          <a:latin typeface="Calibri" panose="020F0502020204030204" pitchFamily="34" charset="0"/>
                        </a:rPr>
                        <a:t>Parameter</a:t>
                      </a:r>
                    </a:p>
                  </a:txBody>
                  <a:tcPr marL="9525" marR="9525" marT="952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1" i="0" u="none" strike="noStrike">
                          <a:solidFill>
                            <a:srgbClr val="000000"/>
                          </a:solidFill>
                          <a:effectLst/>
                          <a:latin typeface="Calibri" panose="020F0502020204030204" pitchFamily="34" charset="0"/>
                        </a:rPr>
                        <a:t>Adjustment</a:t>
                      </a:r>
                    </a:p>
                  </a:txBody>
                  <a:tcPr marL="9525" marR="9525" marT="952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1" i="0" u="none" strike="noStrike">
                          <a:solidFill>
                            <a:srgbClr val="000000"/>
                          </a:solidFill>
                          <a:effectLst/>
                          <a:latin typeface="Calibri" panose="020F0502020204030204" pitchFamily="34" charset="0"/>
                        </a:rPr>
                        <a:t>MeanResp</a:t>
                      </a:r>
                    </a:p>
                  </a:txBody>
                  <a:tcPr marL="9525" marR="9525" marT="952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1" i="0" u="none" strike="noStrike">
                          <a:solidFill>
                            <a:srgbClr val="000000"/>
                          </a:solidFill>
                          <a:effectLst/>
                          <a:latin typeface="Calibri" panose="020F0502020204030204" pitchFamily="34" charset="0"/>
                        </a:rPr>
                        <a:t>Sensitivity.value</a:t>
                      </a:r>
                    </a:p>
                  </a:txBody>
                  <a:tcPr marL="9525" marR="9525" marT="952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1" i="0" u="none" strike="noStrike">
                          <a:solidFill>
                            <a:srgbClr val="000000"/>
                          </a:solidFill>
                          <a:effectLst/>
                          <a:latin typeface="Calibri" panose="020F0502020204030204" pitchFamily="34" charset="0"/>
                        </a:rPr>
                        <a:t>Elasticity.value</a:t>
                      </a:r>
                    </a:p>
                  </a:txBody>
                  <a:tcPr marL="9525" marR="9525" marT="952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1" i="0" u="none" strike="noStrike">
                          <a:solidFill>
                            <a:srgbClr val="000000"/>
                          </a:solidFill>
                          <a:effectLst/>
                          <a:latin typeface="Calibri" panose="020F0502020204030204" pitchFamily="34" charset="0"/>
                        </a:rPr>
                        <a:t>ResponseVar</a:t>
                      </a:r>
                    </a:p>
                  </a:txBody>
                  <a:tcPr marL="9525" marR="9525" marT="952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1" i="0" u="none" strike="noStrike">
                          <a:solidFill>
                            <a:srgbClr val="000000"/>
                          </a:solidFill>
                          <a:effectLst/>
                          <a:latin typeface="Calibri" panose="020F0502020204030204" pitchFamily="34" charset="0"/>
                        </a:rPr>
                        <a:t>field</a:t>
                      </a:r>
                    </a:p>
                  </a:txBody>
                  <a:tcPr marL="9525" marR="9525" marT="952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1" i="0" u="none" strike="noStrike">
                          <a:solidFill>
                            <a:srgbClr val="000000"/>
                          </a:solidFill>
                          <a:effectLst/>
                          <a:latin typeface="Calibri" panose="020F0502020204030204" pitchFamily="34" charset="0"/>
                        </a:rPr>
                        <a:t>year</a:t>
                      </a:r>
                    </a:p>
                  </a:txBody>
                  <a:tcPr marL="9525" marR="9525" marT="9525" marB="0" anchor="ctr">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05889467"/>
                  </a:ext>
                </a:extLst>
              </a:tr>
              <a:tr h="203200">
                <a:tc>
                  <a:txBody>
                    <a:bodyPr/>
                    <a:lstStyle/>
                    <a:p>
                      <a:pPr algn="ctr" fontAlgn="ctr"/>
                      <a:r>
                        <a:rPr lang="en-US" sz="1200" b="0" i="0" u="none" strike="noStrike">
                          <a:solidFill>
                            <a:srgbClr val="000000"/>
                          </a:solidFill>
                          <a:effectLst/>
                          <a:latin typeface="Calibri" panose="020F0502020204030204" pitchFamily="34" charset="0"/>
                        </a:rPr>
                        <a:t>veg_2py</a:t>
                      </a:r>
                    </a:p>
                  </a:txBody>
                  <a:tcPr marL="9525" marR="9525" marT="9525" marB="0" anchor="ctr">
                    <a:lnL>
                      <a:noFill/>
                    </a:lnL>
                    <a:lnR>
                      <a:noFill/>
                    </a:lnR>
                    <a:lnT w="6350" cap="flat" cmpd="sng" algn="ctr">
                      <a:solidFill>
                        <a:srgbClr val="000000"/>
                      </a:solidFill>
                      <a:prstDash val="solid"/>
                      <a:round/>
                      <a:headEnd type="none" w="med" len="med"/>
                      <a:tailEnd type="none" w="med" len="med"/>
                    </a:lnT>
                    <a:lnB>
                      <a:noFill/>
                    </a:lnB>
                    <a:solidFill>
                      <a:srgbClr val="FCE4D6"/>
                    </a:solidFill>
                  </a:tcPr>
                </a:tc>
                <a:tc>
                  <a:txBody>
                    <a:bodyPr/>
                    <a:lstStyle/>
                    <a:p>
                      <a:pPr algn="ctr" fontAlgn="ctr"/>
                      <a:r>
                        <a:rPr lang="en-US" sz="1200" b="0" i="0" u="none" strike="noStrike">
                          <a:solidFill>
                            <a:srgbClr val="000000"/>
                          </a:solidFill>
                          <a:effectLst/>
                          <a:latin typeface="Calibri" panose="020F0502020204030204" pitchFamily="34" charset="0"/>
                        </a:rPr>
                        <a:t>10</a:t>
                      </a:r>
                    </a:p>
                  </a:txBody>
                  <a:tcPr marL="9525" marR="9525" marT="952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a:solidFill>
                            <a:srgbClr val="000000"/>
                          </a:solidFill>
                          <a:effectLst/>
                          <a:latin typeface="Calibri" panose="020F0502020204030204" pitchFamily="34" charset="0"/>
                        </a:rPr>
                        <a:t>66.1846</a:t>
                      </a:r>
                    </a:p>
                  </a:txBody>
                  <a:tcPr marL="9525" marR="9525" marT="952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a:solidFill>
                            <a:srgbClr val="000000"/>
                          </a:solidFill>
                          <a:effectLst/>
                          <a:latin typeface="Calibri" panose="020F0502020204030204" pitchFamily="34" charset="0"/>
                        </a:rPr>
                        <a:t>0.2525</a:t>
                      </a:r>
                    </a:p>
                  </a:txBody>
                  <a:tcPr marL="9525" marR="9525" marT="952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a:solidFill>
                            <a:srgbClr val="000000"/>
                          </a:solidFill>
                          <a:effectLst/>
                          <a:latin typeface="Calibri" panose="020F0502020204030204" pitchFamily="34" charset="0"/>
                        </a:rPr>
                        <a:t>1</a:t>
                      </a:r>
                    </a:p>
                  </a:txBody>
                  <a:tcPr marL="9525" marR="9525" marT="952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a:solidFill>
                            <a:srgbClr val="000000"/>
                          </a:solidFill>
                          <a:effectLst/>
                          <a:latin typeface="Calibri" panose="020F0502020204030204" pitchFamily="34" charset="0"/>
                        </a:rPr>
                        <a:t>yld</a:t>
                      </a:r>
                    </a:p>
                  </a:txBody>
                  <a:tcPr marL="9525" marR="9525" marT="9525" marB="0" anchor="ctr">
                    <a:lnL>
                      <a:noFill/>
                    </a:lnL>
                    <a:lnR>
                      <a:noFill/>
                    </a:lnR>
                    <a:lnT w="6350" cap="flat" cmpd="sng" algn="ctr">
                      <a:solidFill>
                        <a:srgbClr val="000000"/>
                      </a:solidFill>
                      <a:prstDash val="solid"/>
                      <a:round/>
                      <a:headEnd type="none" w="med" len="med"/>
                      <a:tailEnd type="none" w="med" len="med"/>
                    </a:lnT>
                    <a:lnB>
                      <a:noFill/>
                    </a:lnB>
                    <a:solidFill>
                      <a:srgbClr val="FCE4D6"/>
                    </a:solidFill>
                  </a:tcPr>
                </a:tc>
                <a:tc>
                  <a:txBody>
                    <a:bodyPr/>
                    <a:lstStyle/>
                    <a:p>
                      <a:pPr algn="ctr" fontAlgn="ctr"/>
                      <a:r>
                        <a:rPr lang="en-US" sz="1200" b="0" i="0" u="none" strike="noStrike">
                          <a:solidFill>
                            <a:srgbClr val="000000"/>
                          </a:solidFill>
                          <a:effectLst/>
                          <a:latin typeface="Calibri" panose="020F0502020204030204" pitchFamily="34" charset="0"/>
                        </a:rPr>
                        <a:t>sec1east</a:t>
                      </a:r>
                    </a:p>
                  </a:txBody>
                  <a:tcPr marL="9525" marR="9525" marT="9525" marB="0" anchor="ctr">
                    <a:lnL>
                      <a:noFill/>
                    </a:lnL>
                    <a:lnR>
                      <a:noFill/>
                    </a:lnR>
                    <a:lnT w="6350" cap="flat" cmpd="sng" algn="ctr">
                      <a:solidFill>
                        <a:srgbClr val="000000"/>
                      </a:solidFill>
                      <a:prstDash val="solid"/>
                      <a:round/>
                      <a:headEnd type="none" w="med" len="med"/>
                      <a:tailEnd type="none" w="med" len="med"/>
                    </a:lnT>
                    <a:lnB>
                      <a:noFill/>
                    </a:lnB>
                    <a:solidFill>
                      <a:srgbClr val="FCE4D6"/>
                    </a:solidFill>
                  </a:tcPr>
                </a:tc>
                <a:tc>
                  <a:txBody>
                    <a:bodyPr/>
                    <a:lstStyle/>
                    <a:p>
                      <a:pPr algn="ctr" fontAlgn="ctr"/>
                      <a:r>
                        <a:rPr lang="en-US" sz="1200" b="0" i="0" u="none" strike="noStrike">
                          <a:solidFill>
                            <a:srgbClr val="000000"/>
                          </a:solidFill>
                          <a:effectLst/>
                          <a:latin typeface="Calibri" panose="020F0502020204030204" pitchFamily="34" charset="0"/>
                        </a:rPr>
                        <a:t>2017</a:t>
                      </a:r>
                    </a:p>
                  </a:txBody>
                  <a:tcPr marL="9525" marR="9525" marT="9525" marB="0" anchor="ctr">
                    <a:lnL>
                      <a:noFill/>
                    </a:lnL>
                    <a:lnR>
                      <a:noFill/>
                    </a:lnR>
                    <a:lnT w="6350" cap="flat" cmpd="sng" algn="ctr">
                      <a:solidFill>
                        <a:srgbClr val="000000"/>
                      </a:solidFill>
                      <a:prstDash val="solid"/>
                      <a:round/>
                      <a:headEnd type="none" w="med" len="med"/>
                      <a:tailEnd type="none" w="med" len="med"/>
                    </a:lnT>
                    <a:lnB>
                      <a:noFill/>
                    </a:lnB>
                    <a:solidFill>
                      <a:srgbClr val="FCE4D6"/>
                    </a:solidFill>
                  </a:tcPr>
                </a:tc>
                <a:extLst>
                  <a:ext uri="{0D108BD9-81ED-4DB2-BD59-A6C34878D82A}">
                    <a16:rowId xmlns:a16="http://schemas.microsoft.com/office/drawing/2014/main" val="781725444"/>
                  </a:ext>
                </a:extLst>
              </a:tr>
              <a:tr h="203200">
                <a:tc>
                  <a:txBody>
                    <a:bodyPr/>
                    <a:lstStyle/>
                    <a:p>
                      <a:pPr algn="ctr" fontAlgn="ctr"/>
                      <a:r>
                        <a:rPr lang="en-US" sz="1200" b="0" i="0" u="none" strike="noStrike">
                          <a:solidFill>
                            <a:srgbClr val="000000"/>
                          </a:solidFill>
                          <a:effectLst/>
                          <a:latin typeface="Calibri" panose="020F0502020204030204" pitchFamily="34" charset="0"/>
                        </a:rPr>
                        <a:t>aspect_rad</a:t>
                      </a:r>
                    </a:p>
                  </a:txBody>
                  <a:tcPr marL="9525" marR="9525" marT="9525" marB="0" anchor="ctr">
                    <a:lnL>
                      <a:noFill/>
                    </a:lnL>
                    <a:lnR>
                      <a:noFill/>
                    </a:lnR>
                    <a:lnT>
                      <a:noFill/>
                    </a:lnT>
                    <a:lnB>
                      <a:noFill/>
                    </a:lnB>
                    <a:solidFill>
                      <a:srgbClr val="E2EFDA"/>
                    </a:solidFill>
                  </a:tcPr>
                </a:tc>
                <a:tc>
                  <a:txBody>
                    <a:bodyPr/>
                    <a:lstStyle/>
                    <a:p>
                      <a:pPr algn="ctr" fontAlgn="ctr"/>
                      <a:r>
                        <a:rPr lang="en-US" sz="1200" b="0" i="0" u="none" strike="noStrike">
                          <a:solidFill>
                            <a:srgbClr val="000000"/>
                          </a:solidFill>
                          <a:effectLst/>
                          <a:latin typeface="Calibri" panose="020F0502020204030204" pitchFamily="34" charset="0"/>
                        </a:rPr>
                        <a:t>-10</a:t>
                      </a:r>
                    </a:p>
                  </a:txBody>
                  <a:tcPr marL="9525" marR="9525" marT="9525" marB="0" anchor="ctr">
                    <a:lnL>
                      <a:noFill/>
                    </a:lnL>
                    <a:lnR>
                      <a:noFill/>
                    </a:lnR>
                    <a:lnT>
                      <a:noFill/>
                    </a:lnT>
                    <a:lnB>
                      <a:noFill/>
                    </a:lnB>
                  </a:tcPr>
                </a:tc>
                <a:tc>
                  <a:txBody>
                    <a:bodyPr/>
                    <a:lstStyle/>
                    <a:p>
                      <a:pPr algn="ctr" fontAlgn="ctr"/>
                      <a:r>
                        <a:rPr lang="en-US" sz="1200" b="0" i="0" u="none" strike="noStrike">
                          <a:solidFill>
                            <a:srgbClr val="000000"/>
                          </a:solidFill>
                          <a:effectLst/>
                          <a:latin typeface="Calibri" panose="020F0502020204030204" pitchFamily="34" charset="0"/>
                        </a:rPr>
                        <a:t>9.9481</a:t>
                      </a:r>
                    </a:p>
                  </a:txBody>
                  <a:tcPr marL="9525" marR="9525" marT="9525" marB="0" anchor="ctr">
                    <a:lnL>
                      <a:noFill/>
                    </a:lnL>
                    <a:lnR>
                      <a:noFill/>
                    </a:lnR>
                    <a:lnT>
                      <a:noFill/>
                    </a:lnT>
                    <a:lnB>
                      <a:noFill/>
                    </a:lnB>
                  </a:tcPr>
                </a:tc>
                <a:tc>
                  <a:txBody>
                    <a:bodyPr/>
                    <a:lstStyle/>
                    <a:p>
                      <a:pPr algn="ctr" fontAlgn="ctr"/>
                      <a:r>
                        <a:rPr lang="en-US" sz="1200" b="0" i="0" u="none" strike="noStrike">
                          <a:solidFill>
                            <a:srgbClr val="000000"/>
                          </a:solidFill>
                          <a:effectLst/>
                          <a:latin typeface="Calibri" panose="020F0502020204030204" pitchFamily="34" charset="0"/>
                        </a:rPr>
                        <a:t>0.0234</a:t>
                      </a:r>
                    </a:p>
                  </a:txBody>
                  <a:tcPr marL="9525" marR="9525" marT="9525" marB="0" anchor="ctr">
                    <a:lnL>
                      <a:noFill/>
                    </a:lnL>
                    <a:lnR>
                      <a:noFill/>
                    </a:lnR>
                    <a:lnT>
                      <a:noFill/>
                    </a:lnT>
                    <a:lnB>
                      <a:noFill/>
                    </a:lnB>
                  </a:tcPr>
                </a:tc>
                <a:tc>
                  <a:txBody>
                    <a:bodyPr/>
                    <a:lstStyle/>
                    <a:p>
                      <a:pPr algn="ctr" fontAlgn="ctr"/>
                      <a:r>
                        <a:rPr lang="en-US" sz="1200" b="0" i="0" u="none" strike="noStrike">
                          <a:solidFill>
                            <a:srgbClr val="000000"/>
                          </a:solidFill>
                          <a:effectLst/>
                          <a:latin typeface="Calibri" panose="020F0502020204030204" pitchFamily="34" charset="0"/>
                        </a:rPr>
                        <a:t>1</a:t>
                      </a:r>
                    </a:p>
                  </a:txBody>
                  <a:tcPr marL="9525" marR="9525" marT="9525" marB="0" anchor="ctr">
                    <a:lnL>
                      <a:noFill/>
                    </a:lnL>
                    <a:lnR>
                      <a:noFill/>
                    </a:lnR>
                    <a:lnT>
                      <a:noFill/>
                    </a:lnT>
                    <a:lnB>
                      <a:noFill/>
                    </a:lnB>
                  </a:tcPr>
                </a:tc>
                <a:tc>
                  <a:txBody>
                    <a:bodyPr/>
                    <a:lstStyle/>
                    <a:p>
                      <a:pPr algn="ctr" fontAlgn="ctr"/>
                      <a:r>
                        <a:rPr lang="en-US" sz="1200" b="0" i="0" u="none" strike="noStrike">
                          <a:solidFill>
                            <a:srgbClr val="000000"/>
                          </a:solidFill>
                          <a:effectLst/>
                          <a:latin typeface="Calibri" panose="020F0502020204030204" pitchFamily="34" charset="0"/>
                        </a:rPr>
                        <a:t>pro</a:t>
                      </a:r>
                    </a:p>
                  </a:txBody>
                  <a:tcPr marL="9525" marR="9525" marT="9525" marB="0" anchor="ctr">
                    <a:lnL>
                      <a:noFill/>
                    </a:lnL>
                    <a:lnR>
                      <a:noFill/>
                    </a:lnR>
                    <a:lnT>
                      <a:noFill/>
                    </a:lnT>
                    <a:lnB>
                      <a:noFill/>
                    </a:lnB>
                    <a:solidFill>
                      <a:srgbClr val="E2EFDA"/>
                    </a:solidFill>
                  </a:tcPr>
                </a:tc>
                <a:tc>
                  <a:txBody>
                    <a:bodyPr/>
                    <a:lstStyle/>
                    <a:p>
                      <a:pPr algn="ctr" fontAlgn="ctr"/>
                      <a:r>
                        <a:rPr lang="en-US" sz="1200" b="0" i="0" u="none" strike="noStrike">
                          <a:solidFill>
                            <a:srgbClr val="000000"/>
                          </a:solidFill>
                          <a:effectLst/>
                          <a:latin typeface="Calibri" panose="020F0502020204030204" pitchFamily="34" charset="0"/>
                        </a:rPr>
                        <a:t>sec1east</a:t>
                      </a:r>
                    </a:p>
                  </a:txBody>
                  <a:tcPr marL="9525" marR="9525" marT="9525" marB="0" anchor="ctr">
                    <a:lnL>
                      <a:noFill/>
                    </a:lnL>
                    <a:lnR>
                      <a:noFill/>
                    </a:lnR>
                    <a:lnT>
                      <a:noFill/>
                    </a:lnT>
                    <a:lnB>
                      <a:noFill/>
                    </a:lnB>
                    <a:solidFill>
                      <a:srgbClr val="E2EFDA"/>
                    </a:solidFill>
                  </a:tcPr>
                </a:tc>
                <a:tc>
                  <a:txBody>
                    <a:bodyPr/>
                    <a:lstStyle/>
                    <a:p>
                      <a:pPr algn="ctr" fontAlgn="ctr"/>
                      <a:r>
                        <a:rPr lang="en-US" sz="1200" b="0" i="0" u="none" strike="noStrike">
                          <a:solidFill>
                            <a:srgbClr val="000000"/>
                          </a:solidFill>
                          <a:effectLst/>
                          <a:latin typeface="Calibri" panose="020F0502020204030204" pitchFamily="34" charset="0"/>
                        </a:rPr>
                        <a:t>2017</a:t>
                      </a:r>
                    </a:p>
                  </a:txBody>
                  <a:tcPr marL="9525" marR="9525" marT="9525" marB="0" anchor="ctr">
                    <a:lnL>
                      <a:noFill/>
                    </a:lnL>
                    <a:lnR>
                      <a:noFill/>
                    </a:lnR>
                    <a:lnT>
                      <a:noFill/>
                    </a:lnT>
                    <a:lnB>
                      <a:noFill/>
                    </a:lnB>
                    <a:solidFill>
                      <a:srgbClr val="E2EFDA"/>
                    </a:solidFill>
                  </a:tcPr>
                </a:tc>
                <a:extLst>
                  <a:ext uri="{0D108BD9-81ED-4DB2-BD59-A6C34878D82A}">
                    <a16:rowId xmlns:a16="http://schemas.microsoft.com/office/drawing/2014/main" val="2678533704"/>
                  </a:ext>
                </a:extLst>
              </a:tr>
              <a:tr h="203200">
                <a:tc>
                  <a:txBody>
                    <a:bodyPr/>
                    <a:lstStyle/>
                    <a:p>
                      <a:pPr algn="ctr" fontAlgn="ctr"/>
                      <a:r>
                        <a:rPr lang="en-US" sz="1200" b="0" i="0" u="none" strike="noStrike">
                          <a:solidFill>
                            <a:srgbClr val="000000"/>
                          </a:solidFill>
                          <a:effectLst/>
                          <a:latin typeface="Calibri" panose="020F0502020204030204" pitchFamily="34" charset="0"/>
                        </a:rPr>
                        <a:t>veg_2py</a:t>
                      </a:r>
                    </a:p>
                  </a:txBody>
                  <a:tcPr marL="9525" marR="9525" marT="9525" marB="0" anchor="ctr">
                    <a:lnL>
                      <a:noFill/>
                    </a:lnL>
                    <a:lnR>
                      <a:noFill/>
                    </a:lnR>
                    <a:lnT>
                      <a:noFill/>
                    </a:lnT>
                    <a:lnB w="6350" cap="flat" cmpd="sng" algn="ctr">
                      <a:solidFill>
                        <a:srgbClr val="000000"/>
                      </a:solidFill>
                      <a:prstDash val="solid"/>
                      <a:round/>
                      <a:headEnd type="none" w="med" len="med"/>
                      <a:tailEnd type="none" w="med" len="med"/>
                    </a:lnB>
                    <a:solidFill>
                      <a:srgbClr val="DDEBF7"/>
                    </a:solidFill>
                  </a:tcPr>
                </a:tc>
                <a:tc>
                  <a:txBody>
                    <a:bodyPr/>
                    <a:lstStyle/>
                    <a:p>
                      <a:pPr algn="ctr" fontAlgn="ctr"/>
                      <a:r>
                        <a:rPr lang="en-US" sz="1200" b="0" i="0" u="none" strike="noStrike">
                          <a:solidFill>
                            <a:srgbClr val="000000"/>
                          </a:solidFill>
                          <a:effectLst/>
                          <a:latin typeface="Calibri" panose="020F0502020204030204" pitchFamily="34" charset="0"/>
                        </a:rPr>
                        <a:t>10</a:t>
                      </a:r>
                    </a:p>
                  </a:txBody>
                  <a:tcPr marL="9525" marR="9525" marT="952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229.9256</a:t>
                      </a:r>
                    </a:p>
                  </a:txBody>
                  <a:tcPr marL="9525" marR="9525" marT="952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0.3725</a:t>
                      </a:r>
                    </a:p>
                  </a:txBody>
                  <a:tcPr marL="9525" marR="9525" marT="952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1</a:t>
                      </a:r>
                    </a:p>
                  </a:txBody>
                  <a:tcPr marL="9525" marR="9525" marT="952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NR</a:t>
                      </a:r>
                    </a:p>
                  </a:txBody>
                  <a:tcPr marL="9525" marR="9525" marT="9525" marB="0" anchor="ctr">
                    <a:lnL>
                      <a:noFill/>
                    </a:lnL>
                    <a:lnR>
                      <a:noFill/>
                    </a:lnR>
                    <a:lnT>
                      <a:noFill/>
                    </a:lnT>
                    <a:lnB w="6350" cap="flat" cmpd="sng" algn="ctr">
                      <a:solidFill>
                        <a:srgbClr val="000000"/>
                      </a:solidFill>
                      <a:prstDash val="solid"/>
                      <a:round/>
                      <a:headEnd type="none" w="med" len="med"/>
                      <a:tailEnd type="none" w="med" len="med"/>
                    </a:lnB>
                    <a:solidFill>
                      <a:srgbClr val="DDEBF7"/>
                    </a:solidFill>
                  </a:tcPr>
                </a:tc>
                <a:tc>
                  <a:txBody>
                    <a:bodyPr/>
                    <a:lstStyle/>
                    <a:p>
                      <a:pPr algn="ctr" fontAlgn="ctr"/>
                      <a:r>
                        <a:rPr lang="en-US" sz="1200" b="0" i="0" u="none" strike="noStrike">
                          <a:solidFill>
                            <a:srgbClr val="000000"/>
                          </a:solidFill>
                          <a:effectLst/>
                          <a:latin typeface="Calibri" panose="020F0502020204030204" pitchFamily="34" charset="0"/>
                        </a:rPr>
                        <a:t>sec1east</a:t>
                      </a:r>
                    </a:p>
                  </a:txBody>
                  <a:tcPr marL="9525" marR="9525" marT="9525" marB="0" anchor="ctr">
                    <a:lnL>
                      <a:noFill/>
                    </a:lnL>
                    <a:lnR>
                      <a:noFill/>
                    </a:lnR>
                    <a:lnT>
                      <a:noFill/>
                    </a:lnT>
                    <a:lnB w="6350" cap="flat" cmpd="sng" algn="ctr">
                      <a:solidFill>
                        <a:srgbClr val="000000"/>
                      </a:solidFill>
                      <a:prstDash val="solid"/>
                      <a:round/>
                      <a:headEnd type="none" w="med" len="med"/>
                      <a:tailEnd type="none" w="med" len="med"/>
                    </a:lnB>
                    <a:solidFill>
                      <a:srgbClr val="DDEBF7"/>
                    </a:solidFill>
                  </a:tcPr>
                </a:tc>
                <a:tc>
                  <a:txBody>
                    <a:bodyPr/>
                    <a:lstStyle/>
                    <a:p>
                      <a:pPr algn="ctr" fontAlgn="ctr"/>
                      <a:r>
                        <a:rPr lang="en-US" sz="1200" b="0" i="0" u="none" strike="noStrike">
                          <a:solidFill>
                            <a:srgbClr val="000000"/>
                          </a:solidFill>
                          <a:effectLst/>
                          <a:latin typeface="Calibri" panose="020F0502020204030204" pitchFamily="34" charset="0"/>
                        </a:rPr>
                        <a:t>2017</a:t>
                      </a:r>
                    </a:p>
                  </a:txBody>
                  <a:tcPr marL="9525" marR="9525" marT="9525" marB="0" anchor="ctr">
                    <a:lnL>
                      <a:noFill/>
                    </a:lnL>
                    <a:lnR>
                      <a:noFill/>
                    </a:lnR>
                    <a:lnT>
                      <a:noFill/>
                    </a:lnT>
                    <a:lnB w="6350" cap="flat" cmpd="sng" algn="ctr">
                      <a:solidFill>
                        <a:srgbClr val="000000"/>
                      </a:solidFill>
                      <a:prstDash val="solid"/>
                      <a:round/>
                      <a:headEnd type="none" w="med" len="med"/>
                      <a:tailEnd type="none" w="med" len="med"/>
                    </a:lnB>
                    <a:solidFill>
                      <a:srgbClr val="DDEBF7"/>
                    </a:solidFill>
                  </a:tcPr>
                </a:tc>
                <a:extLst>
                  <a:ext uri="{0D108BD9-81ED-4DB2-BD59-A6C34878D82A}">
                    <a16:rowId xmlns:a16="http://schemas.microsoft.com/office/drawing/2014/main" val="4031469190"/>
                  </a:ext>
                </a:extLst>
              </a:tr>
              <a:tr h="203200">
                <a:tc>
                  <a:txBody>
                    <a:bodyPr/>
                    <a:lstStyle/>
                    <a:p>
                      <a:pPr algn="ctr" fontAlgn="ctr"/>
                      <a:r>
                        <a:rPr lang="en-US" sz="1200" b="0" i="0" u="none" strike="noStrike">
                          <a:solidFill>
                            <a:srgbClr val="000000"/>
                          </a:solidFill>
                          <a:effectLst/>
                          <a:latin typeface="Calibri" panose="020F0502020204030204" pitchFamily="34" charset="0"/>
                        </a:rPr>
                        <a:t>veg_py</a:t>
                      </a:r>
                    </a:p>
                  </a:txBody>
                  <a:tcPr marL="9525" marR="9525" marT="9525" marB="0" anchor="ctr">
                    <a:lnL>
                      <a:noFill/>
                    </a:lnL>
                    <a:lnR>
                      <a:noFill/>
                    </a:lnR>
                    <a:lnT w="6350" cap="flat" cmpd="sng" algn="ctr">
                      <a:solidFill>
                        <a:srgbClr val="000000"/>
                      </a:solidFill>
                      <a:prstDash val="solid"/>
                      <a:round/>
                      <a:headEnd type="none" w="med" len="med"/>
                      <a:tailEnd type="none" w="med" len="med"/>
                    </a:lnT>
                    <a:lnB>
                      <a:noFill/>
                    </a:lnB>
                    <a:solidFill>
                      <a:srgbClr val="FCE4D6"/>
                    </a:solidFill>
                  </a:tcPr>
                </a:tc>
                <a:tc>
                  <a:txBody>
                    <a:bodyPr/>
                    <a:lstStyle/>
                    <a:p>
                      <a:pPr algn="ctr" fontAlgn="ctr"/>
                      <a:r>
                        <a:rPr lang="en-US" sz="1200" b="0" i="0" u="none" strike="noStrike">
                          <a:solidFill>
                            <a:srgbClr val="000000"/>
                          </a:solidFill>
                          <a:effectLst/>
                          <a:latin typeface="Calibri" panose="020F0502020204030204" pitchFamily="34" charset="0"/>
                        </a:rPr>
                        <a:t>10</a:t>
                      </a:r>
                    </a:p>
                  </a:txBody>
                  <a:tcPr marL="9525" marR="9525" marT="952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a:solidFill>
                            <a:srgbClr val="000000"/>
                          </a:solidFill>
                          <a:effectLst/>
                          <a:latin typeface="Calibri" panose="020F0502020204030204" pitchFamily="34" charset="0"/>
                        </a:rPr>
                        <a:t>80.8975</a:t>
                      </a:r>
                    </a:p>
                  </a:txBody>
                  <a:tcPr marL="9525" marR="9525" marT="952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a:solidFill>
                            <a:srgbClr val="000000"/>
                          </a:solidFill>
                          <a:effectLst/>
                          <a:latin typeface="Calibri" panose="020F0502020204030204" pitchFamily="34" charset="0"/>
                        </a:rPr>
                        <a:t>0.0760</a:t>
                      </a:r>
                    </a:p>
                  </a:txBody>
                  <a:tcPr marL="9525" marR="9525" marT="952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a:solidFill>
                            <a:srgbClr val="000000"/>
                          </a:solidFill>
                          <a:effectLst/>
                          <a:latin typeface="Calibri" panose="020F0502020204030204" pitchFamily="34" charset="0"/>
                        </a:rPr>
                        <a:t>1</a:t>
                      </a:r>
                    </a:p>
                  </a:txBody>
                  <a:tcPr marL="9525" marR="9525" marT="952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a:solidFill>
                            <a:srgbClr val="000000"/>
                          </a:solidFill>
                          <a:effectLst/>
                          <a:latin typeface="Calibri" panose="020F0502020204030204" pitchFamily="34" charset="0"/>
                        </a:rPr>
                        <a:t>yld</a:t>
                      </a:r>
                    </a:p>
                  </a:txBody>
                  <a:tcPr marL="9525" marR="9525" marT="9525" marB="0" anchor="ctr">
                    <a:lnL>
                      <a:noFill/>
                    </a:lnL>
                    <a:lnR>
                      <a:noFill/>
                    </a:lnR>
                    <a:lnT w="6350" cap="flat" cmpd="sng" algn="ctr">
                      <a:solidFill>
                        <a:srgbClr val="000000"/>
                      </a:solidFill>
                      <a:prstDash val="solid"/>
                      <a:round/>
                      <a:headEnd type="none" w="med" len="med"/>
                      <a:tailEnd type="none" w="med" len="med"/>
                    </a:lnT>
                    <a:lnB>
                      <a:noFill/>
                    </a:lnB>
                    <a:solidFill>
                      <a:srgbClr val="FCE4D6"/>
                    </a:solidFill>
                  </a:tcPr>
                </a:tc>
                <a:tc>
                  <a:txBody>
                    <a:bodyPr/>
                    <a:lstStyle/>
                    <a:p>
                      <a:pPr algn="ctr" fontAlgn="ctr"/>
                      <a:r>
                        <a:rPr lang="en-US" sz="1200" b="0" i="0" u="none" strike="noStrike">
                          <a:solidFill>
                            <a:srgbClr val="000000"/>
                          </a:solidFill>
                          <a:effectLst/>
                          <a:latin typeface="Calibri" panose="020F0502020204030204" pitchFamily="34" charset="0"/>
                        </a:rPr>
                        <a:t>sec1east</a:t>
                      </a:r>
                    </a:p>
                  </a:txBody>
                  <a:tcPr marL="9525" marR="9525" marT="9525" marB="0" anchor="ctr">
                    <a:lnL>
                      <a:noFill/>
                    </a:lnL>
                    <a:lnR>
                      <a:noFill/>
                    </a:lnR>
                    <a:lnT w="6350" cap="flat" cmpd="sng" algn="ctr">
                      <a:solidFill>
                        <a:srgbClr val="000000"/>
                      </a:solidFill>
                      <a:prstDash val="solid"/>
                      <a:round/>
                      <a:headEnd type="none" w="med" len="med"/>
                      <a:tailEnd type="none" w="med" len="med"/>
                    </a:lnT>
                    <a:lnB>
                      <a:noFill/>
                    </a:lnB>
                    <a:solidFill>
                      <a:srgbClr val="FCE4D6"/>
                    </a:solidFill>
                  </a:tcPr>
                </a:tc>
                <a:tc>
                  <a:txBody>
                    <a:bodyPr/>
                    <a:lstStyle/>
                    <a:p>
                      <a:pPr algn="ctr" fontAlgn="ctr"/>
                      <a:r>
                        <a:rPr lang="en-US" sz="1200" b="0" i="0" u="none" strike="noStrike">
                          <a:solidFill>
                            <a:srgbClr val="000000"/>
                          </a:solidFill>
                          <a:effectLst/>
                          <a:latin typeface="Calibri" panose="020F0502020204030204" pitchFamily="34" charset="0"/>
                        </a:rPr>
                        <a:t>2019</a:t>
                      </a:r>
                    </a:p>
                  </a:txBody>
                  <a:tcPr marL="9525" marR="9525" marT="9525" marB="0" anchor="ctr">
                    <a:lnL>
                      <a:noFill/>
                    </a:lnL>
                    <a:lnR>
                      <a:noFill/>
                    </a:lnR>
                    <a:lnT w="6350" cap="flat" cmpd="sng" algn="ctr">
                      <a:solidFill>
                        <a:srgbClr val="000000"/>
                      </a:solidFill>
                      <a:prstDash val="solid"/>
                      <a:round/>
                      <a:headEnd type="none" w="med" len="med"/>
                      <a:tailEnd type="none" w="med" len="med"/>
                    </a:lnT>
                    <a:lnB>
                      <a:noFill/>
                    </a:lnB>
                    <a:solidFill>
                      <a:srgbClr val="FCE4D6"/>
                    </a:solidFill>
                  </a:tcPr>
                </a:tc>
                <a:extLst>
                  <a:ext uri="{0D108BD9-81ED-4DB2-BD59-A6C34878D82A}">
                    <a16:rowId xmlns:a16="http://schemas.microsoft.com/office/drawing/2014/main" val="3224765669"/>
                  </a:ext>
                </a:extLst>
              </a:tr>
              <a:tr h="203200">
                <a:tc>
                  <a:txBody>
                    <a:bodyPr/>
                    <a:lstStyle/>
                    <a:p>
                      <a:pPr algn="ctr" fontAlgn="ctr"/>
                      <a:r>
                        <a:rPr lang="en-US" sz="1200" b="0" i="0" u="none" strike="noStrike">
                          <a:solidFill>
                            <a:srgbClr val="000000"/>
                          </a:solidFill>
                          <a:effectLst/>
                          <a:latin typeface="Calibri" panose="020F0502020204030204" pitchFamily="34" charset="0"/>
                        </a:rPr>
                        <a:t>aspect_rad</a:t>
                      </a:r>
                    </a:p>
                  </a:txBody>
                  <a:tcPr marL="9525" marR="9525" marT="9525" marB="0" anchor="ctr">
                    <a:lnL>
                      <a:noFill/>
                    </a:lnL>
                    <a:lnR>
                      <a:noFill/>
                    </a:lnR>
                    <a:lnT>
                      <a:noFill/>
                    </a:lnT>
                    <a:lnB>
                      <a:noFill/>
                    </a:lnB>
                    <a:solidFill>
                      <a:srgbClr val="E2EFDA"/>
                    </a:solidFill>
                  </a:tcPr>
                </a:tc>
                <a:tc>
                  <a:txBody>
                    <a:bodyPr/>
                    <a:lstStyle/>
                    <a:p>
                      <a:pPr algn="ctr" fontAlgn="ctr"/>
                      <a:r>
                        <a:rPr lang="en-US" sz="1200" b="0" i="0" u="none" strike="noStrike">
                          <a:solidFill>
                            <a:srgbClr val="000000"/>
                          </a:solidFill>
                          <a:effectLst/>
                          <a:latin typeface="Calibri" panose="020F0502020204030204" pitchFamily="34" charset="0"/>
                        </a:rPr>
                        <a:t>10</a:t>
                      </a:r>
                    </a:p>
                  </a:txBody>
                  <a:tcPr marL="9525" marR="9525" marT="9525" marB="0" anchor="ctr">
                    <a:lnL>
                      <a:noFill/>
                    </a:lnL>
                    <a:lnR>
                      <a:noFill/>
                    </a:lnR>
                    <a:lnT>
                      <a:noFill/>
                    </a:lnT>
                    <a:lnB>
                      <a:noFill/>
                    </a:lnB>
                  </a:tcPr>
                </a:tc>
                <a:tc>
                  <a:txBody>
                    <a:bodyPr/>
                    <a:lstStyle/>
                    <a:p>
                      <a:pPr algn="ctr" fontAlgn="ctr"/>
                      <a:r>
                        <a:rPr lang="en-US" sz="1200" b="0" i="0" u="none" strike="noStrike">
                          <a:solidFill>
                            <a:srgbClr val="000000"/>
                          </a:solidFill>
                          <a:effectLst/>
                          <a:latin typeface="Calibri" panose="020F0502020204030204" pitchFamily="34" charset="0"/>
                        </a:rPr>
                        <a:t>11.9200</a:t>
                      </a:r>
                    </a:p>
                  </a:txBody>
                  <a:tcPr marL="9525" marR="9525" marT="9525" marB="0" anchor="ctr">
                    <a:lnL>
                      <a:noFill/>
                    </a:lnL>
                    <a:lnR>
                      <a:noFill/>
                    </a:lnR>
                    <a:lnT>
                      <a:noFill/>
                    </a:lnT>
                    <a:lnB>
                      <a:noFill/>
                    </a:lnB>
                  </a:tcPr>
                </a:tc>
                <a:tc>
                  <a:txBody>
                    <a:bodyPr/>
                    <a:lstStyle/>
                    <a:p>
                      <a:pPr algn="ctr" fontAlgn="ctr"/>
                      <a:r>
                        <a:rPr lang="en-US" sz="1200" b="0" i="0" u="none" strike="noStrike">
                          <a:solidFill>
                            <a:srgbClr val="000000"/>
                          </a:solidFill>
                          <a:effectLst/>
                          <a:latin typeface="Calibri" panose="020F0502020204030204" pitchFamily="34" charset="0"/>
                        </a:rPr>
                        <a:t>0.0176</a:t>
                      </a:r>
                    </a:p>
                  </a:txBody>
                  <a:tcPr marL="9525" marR="9525" marT="9525" marB="0" anchor="ctr">
                    <a:lnL>
                      <a:noFill/>
                    </a:lnL>
                    <a:lnR>
                      <a:noFill/>
                    </a:lnR>
                    <a:lnT>
                      <a:noFill/>
                    </a:lnT>
                    <a:lnB>
                      <a:noFill/>
                    </a:lnB>
                  </a:tcPr>
                </a:tc>
                <a:tc>
                  <a:txBody>
                    <a:bodyPr/>
                    <a:lstStyle/>
                    <a:p>
                      <a:pPr algn="ctr" fontAlgn="ctr"/>
                      <a:r>
                        <a:rPr lang="en-US" sz="1200" b="0" i="0" u="none" strike="noStrike">
                          <a:solidFill>
                            <a:srgbClr val="000000"/>
                          </a:solidFill>
                          <a:effectLst/>
                          <a:latin typeface="Calibri" panose="020F0502020204030204" pitchFamily="34" charset="0"/>
                        </a:rPr>
                        <a:t>1</a:t>
                      </a:r>
                    </a:p>
                  </a:txBody>
                  <a:tcPr marL="9525" marR="9525" marT="9525" marB="0" anchor="ctr">
                    <a:lnL>
                      <a:noFill/>
                    </a:lnL>
                    <a:lnR>
                      <a:noFill/>
                    </a:lnR>
                    <a:lnT>
                      <a:noFill/>
                    </a:lnT>
                    <a:lnB>
                      <a:noFill/>
                    </a:lnB>
                  </a:tcPr>
                </a:tc>
                <a:tc>
                  <a:txBody>
                    <a:bodyPr/>
                    <a:lstStyle/>
                    <a:p>
                      <a:pPr algn="ctr" fontAlgn="ctr"/>
                      <a:r>
                        <a:rPr lang="en-US" sz="1200" b="0" i="0" u="none" strike="noStrike">
                          <a:solidFill>
                            <a:srgbClr val="000000"/>
                          </a:solidFill>
                          <a:effectLst/>
                          <a:latin typeface="Calibri" panose="020F0502020204030204" pitchFamily="34" charset="0"/>
                        </a:rPr>
                        <a:t>pro</a:t>
                      </a:r>
                    </a:p>
                  </a:txBody>
                  <a:tcPr marL="9525" marR="9525" marT="9525" marB="0" anchor="ctr">
                    <a:lnL>
                      <a:noFill/>
                    </a:lnL>
                    <a:lnR>
                      <a:noFill/>
                    </a:lnR>
                    <a:lnT>
                      <a:noFill/>
                    </a:lnT>
                    <a:lnB>
                      <a:noFill/>
                    </a:lnB>
                    <a:solidFill>
                      <a:srgbClr val="E2EFDA"/>
                    </a:solidFill>
                  </a:tcPr>
                </a:tc>
                <a:tc>
                  <a:txBody>
                    <a:bodyPr/>
                    <a:lstStyle/>
                    <a:p>
                      <a:pPr algn="ctr" fontAlgn="ctr"/>
                      <a:r>
                        <a:rPr lang="en-US" sz="1200" b="0" i="0" u="none" strike="noStrike">
                          <a:solidFill>
                            <a:srgbClr val="000000"/>
                          </a:solidFill>
                          <a:effectLst/>
                          <a:latin typeface="Calibri" panose="020F0502020204030204" pitchFamily="34" charset="0"/>
                        </a:rPr>
                        <a:t>sec1east</a:t>
                      </a:r>
                    </a:p>
                  </a:txBody>
                  <a:tcPr marL="9525" marR="9525" marT="9525" marB="0" anchor="ctr">
                    <a:lnL>
                      <a:noFill/>
                    </a:lnL>
                    <a:lnR>
                      <a:noFill/>
                    </a:lnR>
                    <a:lnT>
                      <a:noFill/>
                    </a:lnT>
                    <a:lnB>
                      <a:noFill/>
                    </a:lnB>
                    <a:solidFill>
                      <a:srgbClr val="E2EFDA"/>
                    </a:solidFill>
                  </a:tcPr>
                </a:tc>
                <a:tc>
                  <a:txBody>
                    <a:bodyPr/>
                    <a:lstStyle/>
                    <a:p>
                      <a:pPr algn="ctr" fontAlgn="ctr"/>
                      <a:r>
                        <a:rPr lang="en-US" sz="1200" b="0" i="0" u="none" strike="noStrike">
                          <a:solidFill>
                            <a:srgbClr val="000000"/>
                          </a:solidFill>
                          <a:effectLst/>
                          <a:latin typeface="Calibri" panose="020F0502020204030204" pitchFamily="34" charset="0"/>
                        </a:rPr>
                        <a:t>2019</a:t>
                      </a:r>
                    </a:p>
                  </a:txBody>
                  <a:tcPr marL="9525" marR="9525" marT="9525" marB="0" anchor="ctr">
                    <a:lnL>
                      <a:noFill/>
                    </a:lnL>
                    <a:lnR>
                      <a:noFill/>
                    </a:lnR>
                    <a:lnT>
                      <a:noFill/>
                    </a:lnT>
                    <a:lnB>
                      <a:noFill/>
                    </a:lnB>
                    <a:solidFill>
                      <a:srgbClr val="E2EFDA"/>
                    </a:solidFill>
                  </a:tcPr>
                </a:tc>
                <a:extLst>
                  <a:ext uri="{0D108BD9-81ED-4DB2-BD59-A6C34878D82A}">
                    <a16:rowId xmlns:a16="http://schemas.microsoft.com/office/drawing/2014/main" val="2150451236"/>
                  </a:ext>
                </a:extLst>
              </a:tr>
              <a:tr h="203200">
                <a:tc>
                  <a:txBody>
                    <a:bodyPr/>
                    <a:lstStyle/>
                    <a:p>
                      <a:pPr algn="ctr" fontAlgn="ctr"/>
                      <a:r>
                        <a:rPr lang="en-US" sz="1200" b="0" i="0" u="none" strike="noStrike">
                          <a:solidFill>
                            <a:srgbClr val="000000"/>
                          </a:solidFill>
                          <a:effectLst/>
                          <a:latin typeface="Calibri" panose="020F0502020204030204" pitchFamily="34" charset="0"/>
                        </a:rPr>
                        <a:t>veg_py</a:t>
                      </a:r>
                    </a:p>
                  </a:txBody>
                  <a:tcPr marL="9525" marR="9525" marT="9525" marB="0" anchor="ctr">
                    <a:lnL>
                      <a:noFill/>
                    </a:lnL>
                    <a:lnR>
                      <a:noFill/>
                    </a:lnR>
                    <a:lnT>
                      <a:noFill/>
                    </a:lnT>
                    <a:lnB w="6350" cap="flat" cmpd="sng" algn="ctr">
                      <a:solidFill>
                        <a:srgbClr val="000000"/>
                      </a:solidFill>
                      <a:prstDash val="solid"/>
                      <a:round/>
                      <a:headEnd type="none" w="med" len="med"/>
                      <a:tailEnd type="none" w="med" len="med"/>
                    </a:lnB>
                    <a:solidFill>
                      <a:srgbClr val="DDEBF7"/>
                    </a:solidFill>
                  </a:tcPr>
                </a:tc>
                <a:tc>
                  <a:txBody>
                    <a:bodyPr/>
                    <a:lstStyle/>
                    <a:p>
                      <a:pPr algn="ctr" fontAlgn="ctr"/>
                      <a:r>
                        <a:rPr lang="en-US" sz="1200" b="0" i="0" u="none" strike="noStrike">
                          <a:solidFill>
                            <a:srgbClr val="000000"/>
                          </a:solidFill>
                          <a:effectLst/>
                          <a:latin typeface="Calibri" panose="020F0502020204030204" pitchFamily="34" charset="0"/>
                        </a:rPr>
                        <a:t>10</a:t>
                      </a:r>
                    </a:p>
                  </a:txBody>
                  <a:tcPr marL="9525" marR="9525" marT="952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338.2293</a:t>
                      </a:r>
                    </a:p>
                  </a:txBody>
                  <a:tcPr marL="9525" marR="9525" marT="952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0.1122</a:t>
                      </a:r>
                    </a:p>
                  </a:txBody>
                  <a:tcPr marL="9525" marR="9525" marT="952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1</a:t>
                      </a:r>
                    </a:p>
                  </a:txBody>
                  <a:tcPr marL="9525" marR="9525" marT="952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NR</a:t>
                      </a:r>
                    </a:p>
                  </a:txBody>
                  <a:tcPr marL="9525" marR="9525" marT="9525" marB="0" anchor="ctr">
                    <a:lnL>
                      <a:noFill/>
                    </a:lnL>
                    <a:lnR>
                      <a:noFill/>
                    </a:lnR>
                    <a:lnT>
                      <a:noFill/>
                    </a:lnT>
                    <a:lnB w="6350" cap="flat" cmpd="sng" algn="ctr">
                      <a:solidFill>
                        <a:srgbClr val="000000"/>
                      </a:solidFill>
                      <a:prstDash val="solid"/>
                      <a:round/>
                      <a:headEnd type="none" w="med" len="med"/>
                      <a:tailEnd type="none" w="med" len="med"/>
                    </a:lnB>
                    <a:solidFill>
                      <a:srgbClr val="DDEBF7"/>
                    </a:solidFill>
                  </a:tcPr>
                </a:tc>
                <a:tc>
                  <a:txBody>
                    <a:bodyPr/>
                    <a:lstStyle/>
                    <a:p>
                      <a:pPr algn="ctr" fontAlgn="ctr"/>
                      <a:r>
                        <a:rPr lang="en-US" sz="1200" b="0" i="0" u="none" strike="noStrike">
                          <a:solidFill>
                            <a:srgbClr val="000000"/>
                          </a:solidFill>
                          <a:effectLst/>
                          <a:latin typeface="Calibri" panose="020F0502020204030204" pitchFamily="34" charset="0"/>
                        </a:rPr>
                        <a:t>sec1east</a:t>
                      </a:r>
                    </a:p>
                  </a:txBody>
                  <a:tcPr marL="9525" marR="9525" marT="9525" marB="0" anchor="ctr">
                    <a:lnL>
                      <a:noFill/>
                    </a:lnL>
                    <a:lnR>
                      <a:noFill/>
                    </a:lnR>
                    <a:lnT>
                      <a:noFill/>
                    </a:lnT>
                    <a:lnB w="6350" cap="flat" cmpd="sng" algn="ctr">
                      <a:solidFill>
                        <a:srgbClr val="000000"/>
                      </a:solidFill>
                      <a:prstDash val="solid"/>
                      <a:round/>
                      <a:headEnd type="none" w="med" len="med"/>
                      <a:tailEnd type="none" w="med" len="med"/>
                    </a:lnB>
                    <a:solidFill>
                      <a:srgbClr val="DDEBF7"/>
                    </a:solidFill>
                  </a:tcPr>
                </a:tc>
                <a:tc>
                  <a:txBody>
                    <a:bodyPr/>
                    <a:lstStyle/>
                    <a:p>
                      <a:pPr algn="ctr" fontAlgn="ctr"/>
                      <a:r>
                        <a:rPr lang="en-US" sz="1200" b="0" i="0" u="none" strike="noStrike">
                          <a:solidFill>
                            <a:srgbClr val="000000"/>
                          </a:solidFill>
                          <a:effectLst/>
                          <a:latin typeface="Calibri" panose="020F0502020204030204" pitchFamily="34" charset="0"/>
                        </a:rPr>
                        <a:t>2019</a:t>
                      </a:r>
                    </a:p>
                  </a:txBody>
                  <a:tcPr marL="9525" marR="9525" marT="9525" marB="0" anchor="ctr">
                    <a:lnL>
                      <a:noFill/>
                    </a:lnL>
                    <a:lnR>
                      <a:noFill/>
                    </a:lnR>
                    <a:lnT>
                      <a:noFill/>
                    </a:lnT>
                    <a:lnB w="6350" cap="flat" cmpd="sng" algn="ctr">
                      <a:solidFill>
                        <a:srgbClr val="000000"/>
                      </a:solidFill>
                      <a:prstDash val="solid"/>
                      <a:round/>
                      <a:headEnd type="none" w="med" len="med"/>
                      <a:tailEnd type="none" w="med" len="med"/>
                    </a:lnB>
                    <a:solidFill>
                      <a:srgbClr val="DDEBF7"/>
                    </a:solidFill>
                  </a:tcPr>
                </a:tc>
                <a:extLst>
                  <a:ext uri="{0D108BD9-81ED-4DB2-BD59-A6C34878D82A}">
                    <a16:rowId xmlns:a16="http://schemas.microsoft.com/office/drawing/2014/main" val="1059832223"/>
                  </a:ext>
                </a:extLst>
              </a:tr>
              <a:tr h="203200">
                <a:tc>
                  <a:txBody>
                    <a:bodyPr/>
                    <a:lstStyle/>
                    <a:p>
                      <a:pPr algn="ctr" fontAlgn="ctr"/>
                      <a:r>
                        <a:rPr lang="en-US" sz="1200" b="0" i="0" u="none" strike="noStrike">
                          <a:solidFill>
                            <a:srgbClr val="000000"/>
                          </a:solidFill>
                          <a:effectLst/>
                          <a:latin typeface="Calibri" panose="020F0502020204030204" pitchFamily="34" charset="0"/>
                        </a:rPr>
                        <a:t>veg_cy</a:t>
                      </a:r>
                    </a:p>
                  </a:txBody>
                  <a:tcPr marL="9525" marR="9525" marT="9525" marB="0" anchor="ctr">
                    <a:lnL>
                      <a:noFill/>
                    </a:lnL>
                    <a:lnR>
                      <a:noFill/>
                    </a:lnR>
                    <a:lnT w="6350" cap="flat" cmpd="sng" algn="ctr">
                      <a:solidFill>
                        <a:srgbClr val="000000"/>
                      </a:solidFill>
                      <a:prstDash val="solid"/>
                      <a:round/>
                      <a:headEnd type="none" w="med" len="med"/>
                      <a:tailEnd type="none" w="med" len="med"/>
                    </a:lnT>
                    <a:lnB>
                      <a:noFill/>
                    </a:lnB>
                    <a:solidFill>
                      <a:srgbClr val="FCE4D6"/>
                    </a:solidFill>
                  </a:tcPr>
                </a:tc>
                <a:tc>
                  <a:txBody>
                    <a:bodyPr/>
                    <a:lstStyle/>
                    <a:p>
                      <a:pPr algn="ctr" fontAlgn="ctr"/>
                      <a:r>
                        <a:rPr lang="en-US" sz="1200" b="0" i="0" u="none" strike="noStrike">
                          <a:solidFill>
                            <a:srgbClr val="000000"/>
                          </a:solidFill>
                          <a:effectLst/>
                          <a:latin typeface="Calibri" panose="020F0502020204030204" pitchFamily="34" charset="0"/>
                        </a:rPr>
                        <a:t>10</a:t>
                      </a:r>
                    </a:p>
                  </a:txBody>
                  <a:tcPr marL="9525" marR="9525" marT="952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a:solidFill>
                            <a:srgbClr val="000000"/>
                          </a:solidFill>
                          <a:effectLst/>
                          <a:latin typeface="Calibri" panose="020F0502020204030204" pitchFamily="34" charset="0"/>
                        </a:rPr>
                        <a:t>35.8959</a:t>
                      </a:r>
                    </a:p>
                  </a:txBody>
                  <a:tcPr marL="9525" marR="9525" marT="952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a:solidFill>
                            <a:srgbClr val="000000"/>
                          </a:solidFill>
                          <a:effectLst/>
                          <a:latin typeface="Calibri" panose="020F0502020204030204" pitchFamily="34" charset="0"/>
                        </a:rPr>
                        <a:t>0.0752</a:t>
                      </a:r>
                    </a:p>
                  </a:txBody>
                  <a:tcPr marL="9525" marR="9525" marT="952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a:solidFill>
                            <a:srgbClr val="000000"/>
                          </a:solidFill>
                          <a:effectLst/>
                          <a:latin typeface="Calibri" panose="020F0502020204030204" pitchFamily="34" charset="0"/>
                        </a:rPr>
                        <a:t>1</a:t>
                      </a:r>
                    </a:p>
                  </a:txBody>
                  <a:tcPr marL="9525" marR="9525" marT="952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a:solidFill>
                            <a:srgbClr val="000000"/>
                          </a:solidFill>
                          <a:effectLst/>
                          <a:latin typeface="Calibri" panose="020F0502020204030204" pitchFamily="34" charset="0"/>
                        </a:rPr>
                        <a:t>yld</a:t>
                      </a:r>
                    </a:p>
                  </a:txBody>
                  <a:tcPr marL="9525" marR="9525" marT="9525" marB="0" anchor="ctr">
                    <a:lnL>
                      <a:noFill/>
                    </a:lnL>
                    <a:lnR>
                      <a:noFill/>
                    </a:lnR>
                    <a:lnT w="6350" cap="flat" cmpd="sng" algn="ctr">
                      <a:solidFill>
                        <a:srgbClr val="000000"/>
                      </a:solidFill>
                      <a:prstDash val="solid"/>
                      <a:round/>
                      <a:headEnd type="none" w="med" len="med"/>
                      <a:tailEnd type="none" w="med" len="med"/>
                    </a:lnT>
                    <a:lnB>
                      <a:noFill/>
                    </a:lnB>
                    <a:solidFill>
                      <a:srgbClr val="FCE4D6"/>
                    </a:solidFill>
                  </a:tcPr>
                </a:tc>
                <a:tc>
                  <a:txBody>
                    <a:bodyPr/>
                    <a:lstStyle/>
                    <a:p>
                      <a:pPr algn="ctr" fontAlgn="ctr"/>
                      <a:r>
                        <a:rPr lang="en-US" sz="1200" b="0" i="0" u="none" strike="noStrike">
                          <a:solidFill>
                            <a:srgbClr val="000000"/>
                          </a:solidFill>
                          <a:effectLst/>
                          <a:latin typeface="Calibri" panose="020F0502020204030204" pitchFamily="34" charset="0"/>
                        </a:rPr>
                        <a:t>sec1west</a:t>
                      </a:r>
                    </a:p>
                  </a:txBody>
                  <a:tcPr marL="9525" marR="9525" marT="9525" marB="0" anchor="ctr">
                    <a:lnL>
                      <a:noFill/>
                    </a:lnL>
                    <a:lnR>
                      <a:noFill/>
                    </a:lnR>
                    <a:lnT w="6350" cap="flat" cmpd="sng" algn="ctr">
                      <a:solidFill>
                        <a:srgbClr val="000000"/>
                      </a:solidFill>
                      <a:prstDash val="solid"/>
                      <a:round/>
                      <a:headEnd type="none" w="med" len="med"/>
                      <a:tailEnd type="none" w="med" len="med"/>
                    </a:lnT>
                    <a:lnB>
                      <a:noFill/>
                    </a:lnB>
                    <a:solidFill>
                      <a:srgbClr val="FCE4D6"/>
                    </a:solidFill>
                  </a:tcPr>
                </a:tc>
                <a:tc>
                  <a:txBody>
                    <a:bodyPr/>
                    <a:lstStyle/>
                    <a:p>
                      <a:pPr algn="ctr" fontAlgn="ctr"/>
                      <a:r>
                        <a:rPr lang="en-US" sz="1200" b="0" i="0" u="none" strike="noStrike">
                          <a:solidFill>
                            <a:srgbClr val="000000"/>
                          </a:solidFill>
                          <a:effectLst/>
                          <a:latin typeface="Calibri" panose="020F0502020204030204" pitchFamily="34" charset="0"/>
                        </a:rPr>
                        <a:t>2016</a:t>
                      </a:r>
                    </a:p>
                  </a:txBody>
                  <a:tcPr marL="9525" marR="9525" marT="9525" marB="0" anchor="ctr">
                    <a:lnL>
                      <a:noFill/>
                    </a:lnL>
                    <a:lnR>
                      <a:noFill/>
                    </a:lnR>
                    <a:lnT w="6350" cap="flat" cmpd="sng" algn="ctr">
                      <a:solidFill>
                        <a:srgbClr val="000000"/>
                      </a:solidFill>
                      <a:prstDash val="solid"/>
                      <a:round/>
                      <a:headEnd type="none" w="med" len="med"/>
                      <a:tailEnd type="none" w="med" len="med"/>
                    </a:lnT>
                    <a:lnB>
                      <a:noFill/>
                    </a:lnB>
                    <a:solidFill>
                      <a:srgbClr val="FCE4D6"/>
                    </a:solidFill>
                  </a:tcPr>
                </a:tc>
                <a:extLst>
                  <a:ext uri="{0D108BD9-81ED-4DB2-BD59-A6C34878D82A}">
                    <a16:rowId xmlns:a16="http://schemas.microsoft.com/office/drawing/2014/main" val="1734905946"/>
                  </a:ext>
                </a:extLst>
              </a:tr>
              <a:tr h="203200">
                <a:tc>
                  <a:txBody>
                    <a:bodyPr/>
                    <a:lstStyle/>
                    <a:p>
                      <a:pPr algn="ctr" fontAlgn="ctr"/>
                      <a:r>
                        <a:rPr lang="en-US" sz="1200" b="0" i="0" u="none" strike="noStrike">
                          <a:solidFill>
                            <a:srgbClr val="000000"/>
                          </a:solidFill>
                          <a:effectLst/>
                          <a:latin typeface="Calibri" panose="020F0502020204030204" pitchFamily="34" charset="0"/>
                        </a:rPr>
                        <a:t>elev</a:t>
                      </a:r>
                    </a:p>
                  </a:txBody>
                  <a:tcPr marL="9525" marR="9525" marT="9525" marB="0" anchor="ctr">
                    <a:lnL>
                      <a:noFill/>
                    </a:lnL>
                    <a:lnR>
                      <a:noFill/>
                    </a:lnR>
                    <a:lnT>
                      <a:noFill/>
                    </a:lnT>
                    <a:lnB>
                      <a:noFill/>
                    </a:lnB>
                    <a:solidFill>
                      <a:srgbClr val="E2EFDA"/>
                    </a:solidFill>
                  </a:tcPr>
                </a:tc>
                <a:tc>
                  <a:txBody>
                    <a:bodyPr/>
                    <a:lstStyle/>
                    <a:p>
                      <a:pPr algn="ctr" fontAlgn="ctr"/>
                      <a:r>
                        <a:rPr lang="en-US" sz="1200" b="0" i="0" u="none" strike="noStrike">
                          <a:solidFill>
                            <a:srgbClr val="000000"/>
                          </a:solidFill>
                          <a:effectLst/>
                          <a:latin typeface="Calibri" panose="020F0502020204030204" pitchFamily="34" charset="0"/>
                        </a:rPr>
                        <a:t>-10</a:t>
                      </a:r>
                    </a:p>
                  </a:txBody>
                  <a:tcPr marL="9525" marR="9525" marT="9525" marB="0" anchor="ctr">
                    <a:lnL>
                      <a:noFill/>
                    </a:lnL>
                    <a:lnR>
                      <a:noFill/>
                    </a:lnR>
                    <a:lnT>
                      <a:noFill/>
                    </a:lnT>
                    <a:lnB>
                      <a:noFill/>
                    </a:lnB>
                  </a:tcPr>
                </a:tc>
                <a:tc>
                  <a:txBody>
                    <a:bodyPr/>
                    <a:lstStyle/>
                    <a:p>
                      <a:pPr algn="ctr" fontAlgn="ctr"/>
                      <a:r>
                        <a:rPr lang="en-US" sz="1200" b="0" i="0" u="none" strike="noStrike">
                          <a:solidFill>
                            <a:srgbClr val="000000"/>
                          </a:solidFill>
                          <a:effectLst/>
                          <a:latin typeface="Calibri" panose="020F0502020204030204" pitchFamily="34" charset="0"/>
                        </a:rPr>
                        <a:t>13.6699</a:t>
                      </a:r>
                    </a:p>
                  </a:txBody>
                  <a:tcPr marL="9525" marR="9525" marT="9525" marB="0" anchor="ctr">
                    <a:lnL>
                      <a:noFill/>
                    </a:lnL>
                    <a:lnR>
                      <a:noFill/>
                    </a:lnR>
                    <a:lnT>
                      <a:noFill/>
                    </a:lnT>
                    <a:lnB>
                      <a:noFill/>
                    </a:lnB>
                  </a:tcPr>
                </a:tc>
                <a:tc>
                  <a:txBody>
                    <a:bodyPr/>
                    <a:lstStyle/>
                    <a:p>
                      <a:pPr algn="ctr" fontAlgn="ctr"/>
                      <a:r>
                        <a:rPr lang="en-US" sz="1200" b="0" i="0" u="none" strike="noStrike">
                          <a:solidFill>
                            <a:srgbClr val="000000"/>
                          </a:solidFill>
                          <a:effectLst/>
                          <a:latin typeface="Calibri" panose="020F0502020204030204" pitchFamily="34" charset="0"/>
                        </a:rPr>
                        <a:t>0.0497</a:t>
                      </a:r>
                    </a:p>
                  </a:txBody>
                  <a:tcPr marL="9525" marR="9525" marT="9525" marB="0" anchor="ctr">
                    <a:lnL>
                      <a:noFill/>
                    </a:lnL>
                    <a:lnR>
                      <a:noFill/>
                    </a:lnR>
                    <a:lnT>
                      <a:noFill/>
                    </a:lnT>
                    <a:lnB>
                      <a:noFill/>
                    </a:lnB>
                  </a:tcPr>
                </a:tc>
                <a:tc>
                  <a:txBody>
                    <a:bodyPr/>
                    <a:lstStyle/>
                    <a:p>
                      <a:pPr algn="ctr" fontAlgn="ctr"/>
                      <a:r>
                        <a:rPr lang="en-US" sz="1200" b="0" i="0" u="none" strike="noStrike">
                          <a:solidFill>
                            <a:srgbClr val="000000"/>
                          </a:solidFill>
                          <a:effectLst/>
                          <a:latin typeface="Calibri" panose="020F0502020204030204" pitchFamily="34" charset="0"/>
                        </a:rPr>
                        <a:t>1</a:t>
                      </a:r>
                    </a:p>
                  </a:txBody>
                  <a:tcPr marL="9525" marR="9525" marT="9525" marB="0" anchor="ctr">
                    <a:lnL>
                      <a:noFill/>
                    </a:lnL>
                    <a:lnR>
                      <a:noFill/>
                    </a:lnR>
                    <a:lnT>
                      <a:noFill/>
                    </a:lnT>
                    <a:lnB>
                      <a:noFill/>
                    </a:lnB>
                  </a:tcPr>
                </a:tc>
                <a:tc>
                  <a:txBody>
                    <a:bodyPr/>
                    <a:lstStyle/>
                    <a:p>
                      <a:pPr algn="ctr" fontAlgn="ctr"/>
                      <a:r>
                        <a:rPr lang="en-US" sz="1200" b="0" i="0" u="none" strike="noStrike">
                          <a:solidFill>
                            <a:srgbClr val="000000"/>
                          </a:solidFill>
                          <a:effectLst/>
                          <a:latin typeface="Calibri" panose="020F0502020204030204" pitchFamily="34" charset="0"/>
                        </a:rPr>
                        <a:t>pro</a:t>
                      </a:r>
                    </a:p>
                  </a:txBody>
                  <a:tcPr marL="9525" marR="9525" marT="9525" marB="0" anchor="ctr">
                    <a:lnL>
                      <a:noFill/>
                    </a:lnL>
                    <a:lnR>
                      <a:noFill/>
                    </a:lnR>
                    <a:lnT>
                      <a:noFill/>
                    </a:lnT>
                    <a:lnB>
                      <a:noFill/>
                    </a:lnB>
                    <a:solidFill>
                      <a:srgbClr val="E2EFDA"/>
                    </a:solidFill>
                  </a:tcPr>
                </a:tc>
                <a:tc>
                  <a:txBody>
                    <a:bodyPr/>
                    <a:lstStyle/>
                    <a:p>
                      <a:pPr algn="ctr" fontAlgn="ctr"/>
                      <a:r>
                        <a:rPr lang="en-US" sz="1200" b="0" i="0" u="none" strike="noStrike">
                          <a:solidFill>
                            <a:srgbClr val="000000"/>
                          </a:solidFill>
                          <a:effectLst/>
                          <a:latin typeface="Calibri" panose="020F0502020204030204" pitchFamily="34" charset="0"/>
                        </a:rPr>
                        <a:t>sec1west</a:t>
                      </a:r>
                    </a:p>
                  </a:txBody>
                  <a:tcPr marL="9525" marR="9525" marT="9525" marB="0" anchor="ctr">
                    <a:lnL>
                      <a:noFill/>
                    </a:lnL>
                    <a:lnR>
                      <a:noFill/>
                    </a:lnR>
                    <a:lnT>
                      <a:noFill/>
                    </a:lnT>
                    <a:lnB>
                      <a:noFill/>
                    </a:lnB>
                    <a:solidFill>
                      <a:srgbClr val="E2EFDA"/>
                    </a:solidFill>
                  </a:tcPr>
                </a:tc>
                <a:tc>
                  <a:txBody>
                    <a:bodyPr/>
                    <a:lstStyle/>
                    <a:p>
                      <a:pPr algn="ctr" fontAlgn="ctr"/>
                      <a:r>
                        <a:rPr lang="en-US" sz="1200" b="0" i="0" u="none" strike="noStrike">
                          <a:solidFill>
                            <a:srgbClr val="000000"/>
                          </a:solidFill>
                          <a:effectLst/>
                          <a:latin typeface="Calibri" panose="020F0502020204030204" pitchFamily="34" charset="0"/>
                        </a:rPr>
                        <a:t>2016</a:t>
                      </a:r>
                    </a:p>
                  </a:txBody>
                  <a:tcPr marL="9525" marR="9525" marT="9525" marB="0" anchor="ctr">
                    <a:lnL>
                      <a:noFill/>
                    </a:lnL>
                    <a:lnR>
                      <a:noFill/>
                    </a:lnR>
                    <a:lnT>
                      <a:noFill/>
                    </a:lnT>
                    <a:lnB>
                      <a:noFill/>
                    </a:lnB>
                    <a:solidFill>
                      <a:srgbClr val="E2EFDA"/>
                    </a:solidFill>
                  </a:tcPr>
                </a:tc>
                <a:extLst>
                  <a:ext uri="{0D108BD9-81ED-4DB2-BD59-A6C34878D82A}">
                    <a16:rowId xmlns:a16="http://schemas.microsoft.com/office/drawing/2014/main" val="1024636375"/>
                  </a:ext>
                </a:extLst>
              </a:tr>
              <a:tr h="203200">
                <a:tc>
                  <a:txBody>
                    <a:bodyPr/>
                    <a:lstStyle/>
                    <a:p>
                      <a:pPr algn="ctr" fontAlgn="ctr"/>
                      <a:r>
                        <a:rPr lang="en-US" sz="1200" b="0" i="0" u="none" strike="noStrike">
                          <a:solidFill>
                            <a:srgbClr val="000000"/>
                          </a:solidFill>
                          <a:effectLst/>
                          <a:latin typeface="Calibri" panose="020F0502020204030204" pitchFamily="34" charset="0"/>
                        </a:rPr>
                        <a:t>elev</a:t>
                      </a:r>
                    </a:p>
                  </a:txBody>
                  <a:tcPr marL="9525" marR="9525" marT="9525" marB="0" anchor="ctr">
                    <a:lnL>
                      <a:noFill/>
                    </a:lnL>
                    <a:lnR>
                      <a:noFill/>
                    </a:lnR>
                    <a:lnT>
                      <a:noFill/>
                    </a:lnT>
                    <a:lnB w="6350" cap="flat" cmpd="sng" algn="ctr">
                      <a:solidFill>
                        <a:srgbClr val="000000"/>
                      </a:solidFill>
                      <a:prstDash val="solid"/>
                      <a:round/>
                      <a:headEnd type="none" w="med" len="med"/>
                      <a:tailEnd type="none" w="med" len="med"/>
                    </a:lnB>
                    <a:solidFill>
                      <a:srgbClr val="DDEBF7"/>
                    </a:solidFill>
                  </a:tcPr>
                </a:tc>
                <a:tc>
                  <a:txBody>
                    <a:bodyPr/>
                    <a:lstStyle/>
                    <a:p>
                      <a:pPr algn="ctr" fontAlgn="ctr"/>
                      <a:r>
                        <a:rPr lang="en-US" sz="1200" b="0" i="0" u="none" strike="noStrike">
                          <a:solidFill>
                            <a:srgbClr val="000000"/>
                          </a:solidFill>
                          <a:effectLst/>
                          <a:latin typeface="Calibri" panose="020F0502020204030204" pitchFamily="34" charset="0"/>
                        </a:rPr>
                        <a:t>-10</a:t>
                      </a:r>
                    </a:p>
                  </a:txBody>
                  <a:tcPr marL="9525" marR="9525" marT="952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128.4749</a:t>
                      </a:r>
                    </a:p>
                  </a:txBody>
                  <a:tcPr marL="9525" marR="9525" marT="952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0.1701</a:t>
                      </a:r>
                    </a:p>
                  </a:txBody>
                  <a:tcPr marL="9525" marR="9525" marT="952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1</a:t>
                      </a:r>
                    </a:p>
                  </a:txBody>
                  <a:tcPr marL="9525" marR="9525" marT="952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NR</a:t>
                      </a:r>
                    </a:p>
                  </a:txBody>
                  <a:tcPr marL="9525" marR="9525" marT="9525" marB="0" anchor="ctr">
                    <a:lnL>
                      <a:noFill/>
                    </a:lnL>
                    <a:lnR>
                      <a:noFill/>
                    </a:lnR>
                    <a:lnT>
                      <a:noFill/>
                    </a:lnT>
                    <a:lnB w="6350" cap="flat" cmpd="sng" algn="ctr">
                      <a:solidFill>
                        <a:srgbClr val="000000"/>
                      </a:solidFill>
                      <a:prstDash val="solid"/>
                      <a:round/>
                      <a:headEnd type="none" w="med" len="med"/>
                      <a:tailEnd type="none" w="med" len="med"/>
                    </a:lnB>
                    <a:solidFill>
                      <a:srgbClr val="DDEBF7"/>
                    </a:solidFill>
                  </a:tcPr>
                </a:tc>
                <a:tc>
                  <a:txBody>
                    <a:bodyPr/>
                    <a:lstStyle/>
                    <a:p>
                      <a:pPr algn="ctr" fontAlgn="ctr"/>
                      <a:r>
                        <a:rPr lang="en-US" sz="1200" b="0" i="0" u="none" strike="noStrike">
                          <a:solidFill>
                            <a:srgbClr val="000000"/>
                          </a:solidFill>
                          <a:effectLst/>
                          <a:latin typeface="Calibri" panose="020F0502020204030204" pitchFamily="34" charset="0"/>
                        </a:rPr>
                        <a:t>sec1west</a:t>
                      </a:r>
                    </a:p>
                  </a:txBody>
                  <a:tcPr marL="9525" marR="9525" marT="9525" marB="0" anchor="ctr">
                    <a:lnL>
                      <a:noFill/>
                    </a:lnL>
                    <a:lnR>
                      <a:noFill/>
                    </a:lnR>
                    <a:lnT>
                      <a:noFill/>
                    </a:lnT>
                    <a:lnB w="6350" cap="flat" cmpd="sng" algn="ctr">
                      <a:solidFill>
                        <a:srgbClr val="000000"/>
                      </a:solidFill>
                      <a:prstDash val="solid"/>
                      <a:round/>
                      <a:headEnd type="none" w="med" len="med"/>
                      <a:tailEnd type="none" w="med" len="med"/>
                    </a:lnB>
                    <a:solidFill>
                      <a:srgbClr val="DDEBF7"/>
                    </a:solidFill>
                  </a:tcPr>
                </a:tc>
                <a:tc>
                  <a:txBody>
                    <a:bodyPr/>
                    <a:lstStyle/>
                    <a:p>
                      <a:pPr algn="ctr" fontAlgn="ctr"/>
                      <a:r>
                        <a:rPr lang="en-US" sz="1200" b="0" i="0" u="none" strike="noStrike">
                          <a:solidFill>
                            <a:srgbClr val="000000"/>
                          </a:solidFill>
                          <a:effectLst/>
                          <a:latin typeface="Calibri" panose="020F0502020204030204" pitchFamily="34" charset="0"/>
                        </a:rPr>
                        <a:t>2016</a:t>
                      </a:r>
                    </a:p>
                  </a:txBody>
                  <a:tcPr marL="9525" marR="9525" marT="9525" marB="0" anchor="ctr">
                    <a:lnL>
                      <a:noFill/>
                    </a:lnL>
                    <a:lnR>
                      <a:noFill/>
                    </a:lnR>
                    <a:lnT>
                      <a:noFill/>
                    </a:lnT>
                    <a:lnB w="6350" cap="flat" cmpd="sng" algn="ctr">
                      <a:solidFill>
                        <a:srgbClr val="000000"/>
                      </a:solidFill>
                      <a:prstDash val="solid"/>
                      <a:round/>
                      <a:headEnd type="none" w="med" len="med"/>
                      <a:tailEnd type="none" w="med" len="med"/>
                    </a:lnB>
                    <a:solidFill>
                      <a:srgbClr val="DDEBF7"/>
                    </a:solidFill>
                  </a:tcPr>
                </a:tc>
                <a:extLst>
                  <a:ext uri="{0D108BD9-81ED-4DB2-BD59-A6C34878D82A}">
                    <a16:rowId xmlns:a16="http://schemas.microsoft.com/office/drawing/2014/main" val="3852237330"/>
                  </a:ext>
                </a:extLst>
              </a:tr>
              <a:tr h="203200">
                <a:tc>
                  <a:txBody>
                    <a:bodyPr/>
                    <a:lstStyle/>
                    <a:p>
                      <a:pPr algn="ctr" fontAlgn="ctr"/>
                      <a:r>
                        <a:rPr lang="en-US" sz="1200" b="0" i="0" u="none" strike="noStrike">
                          <a:solidFill>
                            <a:srgbClr val="000000"/>
                          </a:solidFill>
                          <a:effectLst/>
                          <a:latin typeface="Calibri" panose="020F0502020204030204" pitchFamily="34" charset="0"/>
                        </a:rPr>
                        <a:t>elev</a:t>
                      </a:r>
                    </a:p>
                  </a:txBody>
                  <a:tcPr marL="9525" marR="9525" marT="9525" marB="0" anchor="ctr">
                    <a:lnL>
                      <a:noFill/>
                    </a:lnL>
                    <a:lnR>
                      <a:noFill/>
                    </a:lnR>
                    <a:lnT w="6350" cap="flat" cmpd="sng" algn="ctr">
                      <a:solidFill>
                        <a:srgbClr val="000000"/>
                      </a:solidFill>
                      <a:prstDash val="solid"/>
                      <a:round/>
                      <a:headEnd type="none" w="med" len="med"/>
                      <a:tailEnd type="none" w="med" len="med"/>
                    </a:lnT>
                    <a:lnB>
                      <a:noFill/>
                    </a:lnB>
                    <a:solidFill>
                      <a:srgbClr val="FCE4D6"/>
                    </a:solidFill>
                  </a:tcPr>
                </a:tc>
                <a:tc>
                  <a:txBody>
                    <a:bodyPr/>
                    <a:lstStyle/>
                    <a:p>
                      <a:pPr algn="ctr" fontAlgn="ctr"/>
                      <a:r>
                        <a:rPr lang="en-US" sz="1200" b="0" i="0" u="none" strike="noStrike">
                          <a:solidFill>
                            <a:srgbClr val="000000"/>
                          </a:solidFill>
                          <a:effectLst/>
                          <a:latin typeface="Calibri" panose="020F0502020204030204" pitchFamily="34" charset="0"/>
                        </a:rPr>
                        <a:t>-10</a:t>
                      </a:r>
                    </a:p>
                  </a:txBody>
                  <a:tcPr marL="9525" marR="9525" marT="952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a:solidFill>
                            <a:srgbClr val="000000"/>
                          </a:solidFill>
                          <a:effectLst/>
                          <a:latin typeface="Calibri" panose="020F0502020204030204" pitchFamily="34" charset="0"/>
                        </a:rPr>
                        <a:t>72.5541</a:t>
                      </a:r>
                    </a:p>
                  </a:txBody>
                  <a:tcPr marL="9525" marR="9525" marT="952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a:solidFill>
                            <a:srgbClr val="000000"/>
                          </a:solidFill>
                          <a:effectLst/>
                          <a:latin typeface="Calibri" panose="020F0502020204030204" pitchFamily="34" charset="0"/>
                        </a:rPr>
                        <a:t>0.1100</a:t>
                      </a:r>
                    </a:p>
                  </a:txBody>
                  <a:tcPr marL="9525" marR="9525" marT="952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a:solidFill>
                            <a:srgbClr val="000000"/>
                          </a:solidFill>
                          <a:effectLst/>
                          <a:latin typeface="Calibri" panose="020F0502020204030204" pitchFamily="34" charset="0"/>
                        </a:rPr>
                        <a:t>1</a:t>
                      </a:r>
                    </a:p>
                  </a:txBody>
                  <a:tcPr marL="9525" marR="9525" marT="952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a:solidFill>
                            <a:srgbClr val="000000"/>
                          </a:solidFill>
                          <a:effectLst/>
                          <a:latin typeface="Calibri" panose="020F0502020204030204" pitchFamily="34" charset="0"/>
                        </a:rPr>
                        <a:t>yld</a:t>
                      </a:r>
                    </a:p>
                  </a:txBody>
                  <a:tcPr marL="9525" marR="9525" marT="9525" marB="0" anchor="ctr">
                    <a:lnL>
                      <a:noFill/>
                    </a:lnL>
                    <a:lnR>
                      <a:noFill/>
                    </a:lnR>
                    <a:lnT w="6350" cap="flat" cmpd="sng" algn="ctr">
                      <a:solidFill>
                        <a:srgbClr val="000000"/>
                      </a:solidFill>
                      <a:prstDash val="solid"/>
                      <a:round/>
                      <a:headEnd type="none" w="med" len="med"/>
                      <a:tailEnd type="none" w="med" len="med"/>
                    </a:lnT>
                    <a:lnB>
                      <a:noFill/>
                    </a:lnB>
                    <a:solidFill>
                      <a:srgbClr val="FCE4D6"/>
                    </a:solidFill>
                  </a:tcPr>
                </a:tc>
                <a:tc>
                  <a:txBody>
                    <a:bodyPr/>
                    <a:lstStyle/>
                    <a:p>
                      <a:pPr algn="ctr" fontAlgn="ctr"/>
                      <a:r>
                        <a:rPr lang="en-US" sz="1200" b="0" i="0" u="none" strike="noStrike">
                          <a:solidFill>
                            <a:srgbClr val="000000"/>
                          </a:solidFill>
                          <a:effectLst/>
                          <a:latin typeface="Calibri" panose="020F0502020204030204" pitchFamily="34" charset="0"/>
                        </a:rPr>
                        <a:t>sec1west</a:t>
                      </a:r>
                    </a:p>
                  </a:txBody>
                  <a:tcPr marL="9525" marR="9525" marT="9525" marB="0" anchor="ctr">
                    <a:lnL>
                      <a:noFill/>
                    </a:lnL>
                    <a:lnR>
                      <a:noFill/>
                    </a:lnR>
                    <a:lnT w="6350" cap="flat" cmpd="sng" algn="ctr">
                      <a:solidFill>
                        <a:srgbClr val="000000"/>
                      </a:solidFill>
                      <a:prstDash val="solid"/>
                      <a:round/>
                      <a:headEnd type="none" w="med" len="med"/>
                      <a:tailEnd type="none" w="med" len="med"/>
                    </a:lnT>
                    <a:lnB>
                      <a:noFill/>
                    </a:lnB>
                    <a:solidFill>
                      <a:srgbClr val="FCE4D6"/>
                    </a:solidFill>
                  </a:tcPr>
                </a:tc>
                <a:tc>
                  <a:txBody>
                    <a:bodyPr/>
                    <a:lstStyle/>
                    <a:p>
                      <a:pPr algn="ctr" fontAlgn="ctr"/>
                      <a:r>
                        <a:rPr lang="en-US" sz="1200" b="0" i="0" u="none" strike="noStrike">
                          <a:solidFill>
                            <a:srgbClr val="000000"/>
                          </a:solidFill>
                          <a:effectLst/>
                          <a:latin typeface="Calibri" panose="020F0502020204030204" pitchFamily="34" charset="0"/>
                        </a:rPr>
                        <a:t>2019</a:t>
                      </a:r>
                    </a:p>
                  </a:txBody>
                  <a:tcPr marL="9525" marR="9525" marT="9525" marB="0" anchor="ctr">
                    <a:lnL>
                      <a:noFill/>
                    </a:lnL>
                    <a:lnR>
                      <a:noFill/>
                    </a:lnR>
                    <a:lnT w="6350" cap="flat" cmpd="sng" algn="ctr">
                      <a:solidFill>
                        <a:srgbClr val="000000"/>
                      </a:solidFill>
                      <a:prstDash val="solid"/>
                      <a:round/>
                      <a:headEnd type="none" w="med" len="med"/>
                      <a:tailEnd type="none" w="med" len="med"/>
                    </a:lnT>
                    <a:lnB>
                      <a:noFill/>
                    </a:lnB>
                    <a:solidFill>
                      <a:srgbClr val="FCE4D6"/>
                    </a:solidFill>
                  </a:tcPr>
                </a:tc>
                <a:extLst>
                  <a:ext uri="{0D108BD9-81ED-4DB2-BD59-A6C34878D82A}">
                    <a16:rowId xmlns:a16="http://schemas.microsoft.com/office/drawing/2014/main" val="316704352"/>
                  </a:ext>
                </a:extLst>
              </a:tr>
              <a:tr h="203200">
                <a:tc>
                  <a:txBody>
                    <a:bodyPr/>
                    <a:lstStyle/>
                    <a:p>
                      <a:pPr algn="ctr" fontAlgn="ctr"/>
                      <a:r>
                        <a:rPr lang="en-US" sz="1200" b="0" i="0" u="none" strike="noStrike">
                          <a:solidFill>
                            <a:srgbClr val="000000"/>
                          </a:solidFill>
                          <a:effectLst/>
                          <a:latin typeface="Calibri" panose="020F0502020204030204" pitchFamily="34" charset="0"/>
                        </a:rPr>
                        <a:t>elev</a:t>
                      </a:r>
                    </a:p>
                  </a:txBody>
                  <a:tcPr marL="9525" marR="9525" marT="9525" marB="0" anchor="ctr">
                    <a:lnL>
                      <a:noFill/>
                    </a:lnL>
                    <a:lnR>
                      <a:noFill/>
                    </a:lnR>
                    <a:lnT>
                      <a:noFill/>
                    </a:lnT>
                    <a:lnB>
                      <a:noFill/>
                    </a:lnB>
                    <a:solidFill>
                      <a:srgbClr val="E2EFDA"/>
                    </a:solidFill>
                  </a:tcPr>
                </a:tc>
                <a:tc>
                  <a:txBody>
                    <a:bodyPr/>
                    <a:lstStyle/>
                    <a:p>
                      <a:pPr algn="ctr" fontAlgn="ctr"/>
                      <a:r>
                        <a:rPr lang="en-US" sz="1200" b="0" i="0" u="none" strike="noStrike">
                          <a:solidFill>
                            <a:srgbClr val="000000"/>
                          </a:solidFill>
                          <a:effectLst/>
                          <a:latin typeface="Calibri" panose="020F0502020204030204" pitchFamily="34" charset="0"/>
                        </a:rPr>
                        <a:t>10</a:t>
                      </a:r>
                    </a:p>
                  </a:txBody>
                  <a:tcPr marL="9525" marR="9525" marT="9525" marB="0" anchor="ctr">
                    <a:lnL>
                      <a:noFill/>
                    </a:lnL>
                    <a:lnR>
                      <a:noFill/>
                    </a:lnR>
                    <a:lnT>
                      <a:noFill/>
                    </a:lnT>
                    <a:lnB>
                      <a:noFill/>
                    </a:lnB>
                  </a:tcPr>
                </a:tc>
                <a:tc>
                  <a:txBody>
                    <a:bodyPr/>
                    <a:lstStyle/>
                    <a:p>
                      <a:pPr algn="ctr" fontAlgn="ctr"/>
                      <a:r>
                        <a:rPr lang="en-US" sz="1200" b="0" i="0" u="none" strike="noStrike">
                          <a:solidFill>
                            <a:srgbClr val="000000"/>
                          </a:solidFill>
                          <a:effectLst/>
                          <a:latin typeface="Calibri" panose="020F0502020204030204" pitchFamily="34" charset="0"/>
                        </a:rPr>
                        <a:t>13.0989</a:t>
                      </a:r>
                    </a:p>
                  </a:txBody>
                  <a:tcPr marL="9525" marR="9525" marT="9525" marB="0" anchor="ctr">
                    <a:lnL>
                      <a:noFill/>
                    </a:lnL>
                    <a:lnR>
                      <a:noFill/>
                    </a:lnR>
                    <a:lnT>
                      <a:noFill/>
                    </a:lnT>
                    <a:lnB>
                      <a:noFill/>
                    </a:lnB>
                  </a:tcPr>
                </a:tc>
                <a:tc>
                  <a:txBody>
                    <a:bodyPr/>
                    <a:lstStyle/>
                    <a:p>
                      <a:pPr algn="ctr" fontAlgn="ctr"/>
                      <a:r>
                        <a:rPr lang="en-US" sz="1200" b="0" i="0" u="none" strike="noStrike">
                          <a:solidFill>
                            <a:srgbClr val="000000"/>
                          </a:solidFill>
                          <a:effectLst/>
                          <a:latin typeface="Calibri" panose="020F0502020204030204" pitchFamily="34" charset="0"/>
                        </a:rPr>
                        <a:t>0.0233</a:t>
                      </a:r>
                    </a:p>
                  </a:txBody>
                  <a:tcPr marL="9525" marR="9525" marT="9525" marB="0" anchor="ctr">
                    <a:lnL>
                      <a:noFill/>
                    </a:lnL>
                    <a:lnR>
                      <a:noFill/>
                    </a:lnR>
                    <a:lnT>
                      <a:noFill/>
                    </a:lnT>
                    <a:lnB>
                      <a:noFill/>
                    </a:lnB>
                  </a:tcPr>
                </a:tc>
                <a:tc>
                  <a:txBody>
                    <a:bodyPr/>
                    <a:lstStyle/>
                    <a:p>
                      <a:pPr algn="ctr" fontAlgn="ctr"/>
                      <a:r>
                        <a:rPr lang="en-US" sz="1200" b="0" i="0" u="none" strike="noStrike">
                          <a:solidFill>
                            <a:srgbClr val="000000"/>
                          </a:solidFill>
                          <a:effectLst/>
                          <a:latin typeface="Calibri" panose="020F0502020204030204" pitchFamily="34" charset="0"/>
                        </a:rPr>
                        <a:t>1</a:t>
                      </a:r>
                    </a:p>
                  </a:txBody>
                  <a:tcPr marL="9525" marR="9525" marT="9525" marB="0" anchor="ctr">
                    <a:lnL>
                      <a:noFill/>
                    </a:lnL>
                    <a:lnR>
                      <a:noFill/>
                    </a:lnR>
                    <a:lnT>
                      <a:noFill/>
                    </a:lnT>
                    <a:lnB>
                      <a:noFill/>
                    </a:lnB>
                  </a:tcPr>
                </a:tc>
                <a:tc>
                  <a:txBody>
                    <a:bodyPr/>
                    <a:lstStyle/>
                    <a:p>
                      <a:pPr algn="ctr" fontAlgn="ctr"/>
                      <a:r>
                        <a:rPr lang="en-US" sz="1200" b="0" i="0" u="none" strike="noStrike">
                          <a:solidFill>
                            <a:srgbClr val="000000"/>
                          </a:solidFill>
                          <a:effectLst/>
                          <a:latin typeface="Calibri" panose="020F0502020204030204" pitchFamily="34" charset="0"/>
                        </a:rPr>
                        <a:t>pro</a:t>
                      </a:r>
                    </a:p>
                  </a:txBody>
                  <a:tcPr marL="9525" marR="9525" marT="9525" marB="0" anchor="ctr">
                    <a:lnL>
                      <a:noFill/>
                    </a:lnL>
                    <a:lnR>
                      <a:noFill/>
                    </a:lnR>
                    <a:lnT>
                      <a:noFill/>
                    </a:lnT>
                    <a:lnB>
                      <a:noFill/>
                    </a:lnB>
                    <a:solidFill>
                      <a:srgbClr val="E2EFDA"/>
                    </a:solidFill>
                  </a:tcPr>
                </a:tc>
                <a:tc>
                  <a:txBody>
                    <a:bodyPr/>
                    <a:lstStyle/>
                    <a:p>
                      <a:pPr algn="ctr" fontAlgn="ctr"/>
                      <a:r>
                        <a:rPr lang="en-US" sz="1200" b="0" i="0" u="none" strike="noStrike">
                          <a:solidFill>
                            <a:srgbClr val="000000"/>
                          </a:solidFill>
                          <a:effectLst/>
                          <a:latin typeface="Calibri" panose="020F0502020204030204" pitchFamily="34" charset="0"/>
                        </a:rPr>
                        <a:t>sec1west</a:t>
                      </a:r>
                    </a:p>
                  </a:txBody>
                  <a:tcPr marL="9525" marR="9525" marT="9525" marB="0" anchor="ctr">
                    <a:lnL>
                      <a:noFill/>
                    </a:lnL>
                    <a:lnR>
                      <a:noFill/>
                    </a:lnR>
                    <a:lnT>
                      <a:noFill/>
                    </a:lnT>
                    <a:lnB>
                      <a:noFill/>
                    </a:lnB>
                    <a:solidFill>
                      <a:srgbClr val="E2EFDA"/>
                    </a:solidFill>
                  </a:tcPr>
                </a:tc>
                <a:tc>
                  <a:txBody>
                    <a:bodyPr/>
                    <a:lstStyle/>
                    <a:p>
                      <a:pPr algn="ctr" fontAlgn="ctr"/>
                      <a:r>
                        <a:rPr lang="en-US" sz="1200" b="0" i="0" u="none" strike="noStrike">
                          <a:solidFill>
                            <a:srgbClr val="000000"/>
                          </a:solidFill>
                          <a:effectLst/>
                          <a:latin typeface="Calibri" panose="020F0502020204030204" pitchFamily="34" charset="0"/>
                        </a:rPr>
                        <a:t>2019</a:t>
                      </a:r>
                    </a:p>
                  </a:txBody>
                  <a:tcPr marL="9525" marR="9525" marT="9525" marB="0" anchor="ctr">
                    <a:lnL>
                      <a:noFill/>
                    </a:lnL>
                    <a:lnR>
                      <a:noFill/>
                    </a:lnR>
                    <a:lnT>
                      <a:noFill/>
                    </a:lnT>
                    <a:lnB>
                      <a:noFill/>
                    </a:lnB>
                    <a:solidFill>
                      <a:srgbClr val="E2EFDA"/>
                    </a:solidFill>
                  </a:tcPr>
                </a:tc>
                <a:extLst>
                  <a:ext uri="{0D108BD9-81ED-4DB2-BD59-A6C34878D82A}">
                    <a16:rowId xmlns:a16="http://schemas.microsoft.com/office/drawing/2014/main" val="2498365154"/>
                  </a:ext>
                </a:extLst>
              </a:tr>
              <a:tr h="203200">
                <a:tc>
                  <a:txBody>
                    <a:bodyPr/>
                    <a:lstStyle/>
                    <a:p>
                      <a:pPr algn="ctr" fontAlgn="ctr"/>
                      <a:r>
                        <a:rPr lang="en-US" sz="1200" b="0" i="0" u="none" strike="noStrike">
                          <a:solidFill>
                            <a:srgbClr val="000000"/>
                          </a:solidFill>
                          <a:effectLst/>
                          <a:latin typeface="Calibri" panose="020F0502020204030204" pitchFamily="34" charset="0"/>
                        </a:rPr>
                        <a:t>elev</a:t>
                      </a:r>
                    </a:p>
                  </a:txBody>
                  <a:tcPr marL="9525" marR="9525" marT="9525" marB="0" anchor="ctr">
                    <a:lnL>
                      <a:noFill/>
                    </a:lnL>
                    <a:lnR>
                      <a:noFill/>
                    </a:lnR>
                    <a:lnT>
                      <a:noFill/>
                    </a:lnT>
                    <a:lnB>
                      <a:noFill/>
                    </a:lnB>
                    <a:solidFill>
                      <a:srgbClr val="DDEBF7"/>
                    </a:solidFill>
                  </a:tcPr>
                </a:tc>
                <a:tc>
                  <a:txBody>
                    <a:bodyPr/>
                    <a:lstStyle/>
                    <a:p>
                      <a:pPr algn="ctr" fontAlgn="ctr"/>
                      <a:r>
                        <a:rPr lang="en-US" sz="1200" b="0" i="0" u="none" strike="noStrike">
                          <a:solidFill>
                            <a:srgbClr val="000000"/>
                          </a:solidFill>
                          <a:effectLst/>
                          <a:latin typeface="Calibri" panose="020F0502020204030204" pitchFamily="34" charset="0"/>
                        </a:rPr>
                        <a:t>-10</a:t>
                      </a:r>
                    </a:p>
                  </a:txBody>
                  <a:tcPr marL="9525" marR="9525" marT="9525" marB="0" anchor="ctr">
                    <a:lnL>
                      <a:noFill/>
                    </a:lnL>
                    <a:lnR>
                      <a:noFill/>
                    </a:lnR>
                    <a:lnT>
                      <a:noFill/>
                    </a:lnT>
                    <a:lnB>
                      <a:noFill/>
                    </a:lnB>
                  </a:tcPr>
                </a:tc>
                <a:tc>
                  <a:txBody>
                    <a:bodyPr/>
                    <a:lstStyle/>
                    <a:p>
                      <a:pPr algn="ctr" fontAlgn="ctr"/>
                      <a:r>
                        <a:rPr lang="en-US" sz="1200" b="0" i="0" u="none" strike="noStrike">
                          <a:solidFill>
                            <a:srgbClr val="000000"/>
                          </a:solidFill>
                          <a:effectLst/>
                          <a:latin typeface="Calibri" panose="020F0502020204030204" pitchFamily="34" charset="0"/>
                        </a:rPr>
                        <a:t>314.7683</a:t>
                      </a:r>
                    </a:p>
                  </a:txBody>
                  <a:tcPr marL="9525" marR="9525" marT="9525" marB="0" anchor="ctr">
                    <a:lnL>
                      <a:noFill/>
                    </a:lnL>
                    <a:lnR>
                      <a:noFill/>
                    </a:lnR>
                    <a:lnT>
                      <a:noFill/>
                    </a:lnT>
                    <a:lnB>
                      <a:noFill/>
                    </a:lnB>
                  </a:tcPr>
                </a:tc>
                <a:tc>
                  <a:txBody>
                    <a:bodyPr/>
                    <a:lstStyle/>
                    <a:p>
                      <a:pPr algn="ctr" fontAlgn="ctr"/>
                      <a:r>
                        <a:rPr lang="en-US" sz="1200" b="0" i="0" u="none" strike="noStrike">
                          <a:solidFill>
                            <a:srgbClr val="000000"/>
                          </a:solidFill>
                          <a:effectLst/>
                          <a:latin typeface="Calibri" panose="020F0502020204030204" pitchFamily="34" charset="0"/>
                        </a:rPr>
                        <a:t>0.1459</a:t>
                      </a:r>
                    </a:p>
                  </a:txBody>
                  <a:tcPr marL="9525" marR="9525" marT="9525" marB="0" anchor="ctr">
                    <a:lnL>
                      <a:noFill/>
                    </a:lnL>
                    <a:lnR>
                      <a:noFill/>
                    </a:lnR>
                    <a:lnT>
                      <a:noFill/>
                    </a:lnT>
                    <a:lnB>
                      <a:noFill/>
                    </a:lnB>
                  </a:tcPr>
                </a:tc>
                <a:tc>
                  <a:txBody>
                    <a:bodyPr/>
                    <a:lstStyle/>
                    <a:p>
                      <a:pPr algn="ctr" fontAlgn="ctr"/>
                      <a:r>
                        <a:rPr lang="en-US" sz="1200" b="0" i="0" u="none" strike="noStrike">
                          <a:solidFill>
                            <a:srgbClr val="000000"/>
                          </a:solidFill>
                          <a:effectLst/>
                          <a:latin typeface="Calibri" panose="020F0502020204030204" pitchFamily="34" charset="0"/>
                        </a:rPr>
                        <a:t>1</a:t>
                      </a:r>
                    </a:p>
                  </a:txBody>
                  <a:tcPr marL="9525" marR="9525" marT="9525" marB="0" anchor="ctr">
                    <a:lnL>
                      <a:noFill/>
                    </a:lnL>
                    <a:lnR>
                      <a:noFill/>
                    </a:lnR>
                    <a:lnT>
                      <a:noFill/>
                    </a:lnT>
                    <a:lnB>
                      <a:noFill/>
                    </a:lnB>
                  </a:tcPr>
                </a:tc>
                <a:tc>
                  <a:txBody>
                    <a:bodyPr/>
                    <a:lstStyle/>
                    <a:p>
                      <a:pPr algn="ctr" fontAlgn="ctr"/>
                      <a:r>
                        <a:rPr lang="en-US" sz="1200" b="0" i="0" u="none" strike="noStrike">
                          <a:solidFill>
                            <a:srgbClr val="000000"/>
                          </a:solidFill>
                          <a:effectLst/>
                          <a:latin typeface="Calibri" panose="020F0502020204030204" pitchFamily="34" charset="0"/>
                        </a:rPr>
                        <a:t>NR</a:t>
                      </a:r>
                    </a:p>
                  </a:txBody>
                  <a:tcPr marL="9525" marR="9525" marT="9525" marB="0" anchor="ctr">
                    <a:lnL>
                      <a:noFill/>
                    </a:lnL>
                    <a:lnR>
                      <a:noFill/>
                    </a:lnR>
                    <a:lnT>
                      <a:noFill/>
                    </a:lnT>
                    <a:lnB>
                      <a:noFill/>
                    </a:lnB>
                    <a:solidFill>
                      <a:srgbClr val="DDEBF7"/>
                    </a:solidFill>
                  </a:tcPr>
                </a:tc>
                <a:tc>
                  <a:txBody>
                    <a:bodyPr/>
                    <a:lstStyle/>
                    <a:p>
                      <a:pPr algn="ctr" fontAlgn="ctr"/>
                      <a:r>
                        <a:rPr lang="en-US" sz="1200" b="0" i="0" u="none" strike="noStrike">
                          <a:solidFill>
                            <a:srgbClr val="000000"/>
                          </a:solidFill>
                          <a:effectLst/>
                          <a:latin typeface="Calibri" panose="020F0502020204030204" pitchFamily="34" charset="0"/>
                        </a:rPr>
                        <a:t>sec1west</a:t>
                      </a:r>
                    </a:p>
                  </a:txBody>
                  <a:tcPr marL="9525" marR="9525" marT="9525" marB="0" anchor="ctr">
                    <a:lnL>
                      <a:noFill/>
                    </a:lnL>
                    <a:lnR>
                      <a:noFill/>
                    </a:lnR>
                    <a:lnT>
                      <a:noFill/>
                    </a:lnT>
                    <a:lnB>
                      <a:noFill/>
                    </a:lnB>
                    <a:solidFill>
                      <a:srgbClr val="DDEBF7"/>
                    </a:solidFill>
                  </a:tcPr>
                </a:tc>
                <a:tc>
                  <a:txBody>
                    <a:bodyPr/>
                    <a:lstStyle/>
                    <a:p>
                      <a:pPr algn="ctr" fontAlgn="ctr"/>
                      <a:r>
                        <a:rPr lang="en-US" sz="1200" b="0" i="0" u="none" strike="noStrike" dirty="0">
                          <a:solidFill>
                            <a:srgbClr val="000000"/>
                          </a:solidFill>
                          <a:effectLst/>
                          <a:latin typeface="Calibri" panose="020F0502020204030204" pitchFamily="34" charset="0"/>
                        </a:rPr>
                        <a:t>2019</a:t>
                      </a:r>
                    </a:p>
                  </a:txBody>
                  <a:tcPr marL="9525" marR="9525" marT="9525" marB="0" anchor="ctr">
                    <a:lnL>
                      <a:noFill/>
                    </a:lnL>
                    <a:lnR>
                      <a:noFill/>
                    </a:lnR>
                    <a:lnT>
                      <a:noFill/>
                    </a:lnT>
                    <a:lnB>
                      <a:noFill/>
                    </a:lnB>
                    <a:solidFill>
                      <a:srgbClr val="DDEBF7"/>
                    </a:solidFill>
                  </a:tcPr>
                </a:tc>
                <a:extLst>
                  <a:ext uri="{0D108BD9-81ED-4DB2-BD59-A6C34878D82A}">
                    <a16:rowId xmlns:a16="http://schemas.microsoft.com/office/drawing/2014/main" val="3961848634"/>
                  </a:ext>
                </a:extLst>
              </a:tr>
            </a:tbl>
          </a:graphicData>
        </a:graphic>
      </p:graphicFrame>
      <p:sp>
        <p:nvSpPr>
          <p:cNvPr id="15" name="Oval 14">
            <a:extLst>
              <a:ext uri="{FF2B5EF4-FFF2-40B4-BE49-F238E27FC236}">
                <a16:creationId xmlns:a16="http://schemas.microsoft.com/office/drawing/2014/main" id="{627738F6-5412-1241-84EE-C51124DDF3D1}"/>
              </a:ext>
            </a:extLst>
          </p:cNvPr>
          <p:cNvSpPr/>
          <p:nvPr/>
        </p:nvSpPr>
        <p:spPr>
          <a:xfrm>
            <a:off x="2324099" y="3127062"/>
            <a:ext cx="844403" cy="91331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DD5FBE32-298D-8C4E-A40F-4926B54EDD6F}"/>
              </a:ext>
            </a:extLst>
          </p:cNvPr>
          <p:cNvSpPr/>
          <p:nvPr/>
        </p:nvSpPr>
        <p:spPr>
          <a:xfrm>
            <a:off x="7357730" y="3142355"/>
            <a:ext cx="2510173" cy="91331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B41E2624-6764-E347-B176-BB55F407EAC2}"/>
              </a:ext>
            </a:extLst>
          </p:cNvPr>
          <p:cNvSpPr/>
          <p:nvPr/>
        </p:nvSpPr>
        <p:spPr>
          <a:xfrm>
            <a:off x="2324099" y="4489527"/>
            <a:ext cx="844403" cy="26202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C29E69CC-8B79-6C40-B824-00779EB69793}"/>
              </a:ext>
            </a:extLst>
          </p:cNvPr>
          <p:cNvSpPr/>
          <p:nvPr/>
        </p:nvSpPr>
        <p:spPr>
          <a:xfrm>
            <a:off x="7357730" y="4475666"/>
            <a:ext cx="2510173" cy="26202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141C3F9C-8B3E-CB41-8361-B5021629835E}"/>
              </a:ext>
            </a:extLst>
          </p:cNvPr>
          <p:cNvSpPr/>
          <p:nvPr/>
        </p:nvSpPr>
        <p:spPr>
          <a:xfrm>
            <a:off x="2324099" y="5082138"/>
            <a:ext cx="844403" cy="26202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B3CE55CB-7322-AD4C-B4C6-A211B0C27B34}"/>
              </a:ext>
            </a:extLst>
          </p:cNvPr>
          <p:cNvSpPr/>
          <p:nvPr/>
        </p:nvSpPr>
        <p:spPr>
          <a:xfrm>
            <a:off x="7382537" y="5122164"/>
            <a:ext cx="2510173" cy="26202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A1D5257B-1D1A-D54B-99F3-7EFCBE6A6BBB}"/>
              </a:ext>
            </a:extLst>
          </p:cNvPr>
          <p:cNvSpPr/>
          <p:nvPr/>
        </p:nvSpPr>
        <p:spPr>
          <a:xfrm>
            <a:off x="2348906" y="3878847"/>
            <a:ext cx="844403" cy="26202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E9D1772B-436F-DB41-81DE-2E3A96DCF364}"/>
              </a:ext>
            </a:extLst>
          </p:cNvPr>
          <p:cNvSpPr/>
          <p:nvPr/>
        </p:nvSpPr>
        <p:spPr>
          <a:xfrm>
            <a:off x="7382537" y="3864986"/>
            <a:ext cx="2510173" cy="26202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D51EDA83-50F0-CB43-B3BB-0056538ADA43}"/>
              </a:ext>
            </a:extLst>
          </p:cNvPr>
          <p:cNvSpPr/>
          <p:nvPr/>
        </p:nvSpPr>
        <p:spPr>
          <a:xfrm>
            <a:off x="2348906" y="5092748"/>
            <a:ext cx="844403" cy="26202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3B034D77-5EFB-C14D-A8E9-72ABABAF2976}"/>
              </a:ext>
            </a:extLst>
          </p:cNvPr>
          <p:cNvSpPr/>
          <p:nvPr/>
        </p:nvSpPr>
        <p:spPr>
          <a:xfrm>
            <a:off x="7382537" y="5082137"/>
            <a:ext cx="2510173" cy="26202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67697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1" nodeType="clickEffect">
                                  <p:stCondLst>
                                    <p:cond delay="0"/>
                                  </p:stCondLst>
                                  <p:childTnLst>
                                    <p:set>
                                      <p:cBhvr>
                                        <p:cTn id="12" dur="1" fill="hold">
                                          <p:stCondLst>
                                            <p:cond delay="0"/>
                                          </p:stCondLst>
                                        </p:cTn>
                                        <p:tgtEl>
                                          <p:spTgt spid="15"/>
                                        </p:tgtEl>
                                        <p:attrNameLst>
                                          <p:attrName>style.visibility</p:attrName>
                                        </p:attrNameLst>
                                      </p:cBhvr>
                                      <p:to>
                                        <p:strVal val="hidden"/>
                                      </p:to>
                                    </p:set>
                                  </p:childTnLst>
                                </p:cTn>
                              </p:par>
                              <p:par>
                                <p:cTn id="13" presetID="1" presetClass="exit" presetSubtype="0" fill="hold" grpId="1" nodeType="withEffect">
                                  <p:stCondLst>
                                    <p:cond delay="0"/>
                                  </p:stCondLst>
                                  <p:childTnLst>
                                    <p:set>
                                      <p:cBhvr>
                                        <p:cTn id="14" dur="1" fill="hold">
                                          <p:stCondLst>
                                            <p:cond delay="0"/>
                                          </p:stCondLst>
                                        </p:cTn>
                                        <p:tgtEl>
                                          <p:spTgt spid="22"/>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29"/>
                                        </p:tgtEl>
                                        <p:attrNameLst>
                                          <p:attrName>style.visibility</p:attrName>
                                        </p:attrNameLst>
                                      </p:cBhvr>
                                      <p:to>
                                        <p:strVal val="hidden"/>
                                      </p:to>
                                    </p:set>
                                  </p:childTnLst>
                                </p:cTn>
                              </p:par>
                              <p:par>
                                <p:cTn id="29" presetID="1" presetClass="exit" presetSubtype="0" fill="hold" grpId="1" nodeType="withEffect">
                                  <p:stCondLst>
                                    <p:cond delay="0"/>
                                  </p:stCondLst>
                                  <p:childTnLst>
                                    <p:set>
                                      <p:cBhvr>
                                        <p:cTn id="30" dur="1" fill="hold">
                                          <p:stCondLst>
                                            <p:cond delay="0"/>
                                          </p:stCondLst>
                                        </p:cTn>
                                        <p:tgtEl>
                                          <p:spTgt spid="30"/>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31"/>
                                        </p:tgtEl>
                                        <p:attrNameLst>
                                          <p:attrName>style.visibility</p:attrName>
                                        </p:attrNameLst>
                                      </p:cBhvr>
                                      <p:to>
                                        <p:strVal val="hidden"/>
                                      </p:to>
                                    </p:set>
                                  </p:childTnLst>
                                </p:cTn>
                              </p:par>
                              <p:par>
                                <p:cTn id="33" presetID="1" presetClass="exit" presetSubtype="0" fill="hold" grpId="1" nodeType="withEffect">
                                  <p:stCondLst>
                                    <p:cond delay="0"/>
                                  </p:stCondLst>
                                  <p:childTnLst>
                                    <p:set>
                                      <p:cBhvr>
                                        <p:cTn id="34" dur="1" fill="hold">
                                          <p:stCondLst>
                                            <p:cond delay="0"/>
                                          </p:stCondLst>
                                        </p:cTn>
                                        <p:tgtEl>
                                          <p:spTgt spid="28"/>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2"/>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1" nodeType="clickEffect">
                                  <p:stCondLst>
                                    <p:cond delay="0"/>
                                  </p:stCondLst>
                                  <p:childTnLst>
                                    <p:set>
                                      <p:cBhvr>
                                        <p:cTn id="48" dur="1" fill="hold">
                                          <p:stCondLst>
                                            <p:cond delay="0"/>
                                          </p:stCondLst>
                                        </p:cTn>
                                        <p:tgtEl>
                                          <p:spTgt spid="24"/>
                                        </p:tgtEl>
                                        <p:attrNameLst>
                                          <p:attrName>style.visibility</p:attrName>
                                        </p:attrNameLst>
                                      </p:cBhvr>
                                      <p:to>
                                        <p:strVal val="hidden"/>
                                      </p:to>
                                    </p:set>
                                  </p:childTnLst>
                                </p:cTn>
                              </p:par>
                              <p:par>
                                <p:cTn id="49" presetID="1" presetClass="exit" presetSubtype="0" fill="hold" grpId="1" nodeType="withEffect">
                                  <p:stCondLst>
                                    <p:cond delay="0"/>
                                  </p:stCondLst>
                                  <p:childTnLst>
                                    <p:set>
                                      <p:cBhvr>
                                        <p:cTn id="50" dur="1" fill="hold">
                                          <p:stCondLst>
                                            <p:cond delay="0"/>
                                          </p:stCondLst>
                                        </p:cTn>
                                        <p:tgtEl>
                                          <p:spTgt spid="26"/>
                                        </p:tgtEl>
                                        <p:attrNameLst>
                                          <p:attrName>style.visibility</p:attrName>
                                        </p:attrNameLst>
                                      </p:cBhvr>
                                      <p:to>
                                        <p:strVal val="hidden"/>
                                      </p:to>
                                    </p:set>
                                  </p:childTnLst>
                                </p:cTn>
                              </p:par>
                              <p:par>
                                <p:cTn id="51" presetID="1" presetClass="exit" presetSubtype="0" fill="hold" grpId="1" nodeType="withEffect">
                                  <p:stCondLst>
                                    <p:cond delay="0"/>
                                  </p:stCondLst>
                                  <p:childTnLst>
                                    <p:set>
                                      <p:cBhvr>
                                        <p:cTn id="52" dur="1" fill="hold">
                                          <p:stCondLst>
                                            <p:cond delay="0"/>
                                          </p:stCondLst>
                                        </p:cTn>
                                        <p:tgtEl>
                                          <p:spTgt spid="27"/>
                                        </p:tgtEl>
                                        <p:attrNameLst>
                                          <p:attrName>style.visibility</p:attrName>
                                        </p:attrNameLst>
                                      </p:cBhvr>
                                      <p:to>
                                        <p:strVal val="hidden"/>
                                      </p:to>
                                    </p:set>
                                  </p:childTnLst>
                                </p:cTn>
                              </p:par>
                              <p:par>
                                <p:cTn id="53" presetID="1" presetClass="exit" presetSubtype="0" fill="hold" grpId="1" nodeType="withEffect">
                                  <p:stCondLst>
                                    <p:cond delay="0"/>
                                  </p:stCondLst>
                                  <p:childTnLst>
                                    <p:set>
                                      <p:cBhvr>
                                        <p:cTn id="54" dur="1" fill="hold">
                                          <p:stCondLst>
                                            <p:cond delay="0"/>
                                          </p:stCondLst>
                                        </p:cTn>
                                        <p:tgtEl>
                                          <p:spTgt spid="3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5" grpId="1" animBg="1"/>
      <p:bldP spid="22" grpId="0" animBg="1"/>
      <p:bldP spid="22" grpId="1" animBg="1"/>
      <p:bldP spid="24" grpId="0" animBg="1"/>
      <p:bldP spid="24" grpId="1" animBg="1"/>
      <p:bldP spid="26" grpId="0" animBg="1"/>
      <p:bldP spid="26" grpId="1" animBg="1"/>
      <p:bldP spid="27" grpId="0" animBg="1"/>
      <p:bldP spid="27" grpId="1" animBg="1"/>
      <p:bldP spid="28" grpId="0" animBg="1"/>
      <p:bldP spid="28" grpId="1" animBg="1"/>
      <p:bldP spid="29" grpId="0" animBg="1"/>
      <p:bldP spid="29" grpId="1" animBg="1"/>
      <p:bldP spid="30" grpId="0" animBg="1"/>
      <p:bldP spid="30" grpId="1" animBg="1"/>
      <p:bldP spid="31" grpId="0" animBg="1"/>
      <p:bldP spid="31" grpId="1" animBg="1"/>
      <p:bldP spid="32" grpId="0" animBg="1"/>
      <p:bldP spid="32" grpId="1"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22F43-2160-0441-9167-110424B39F2F}"/>
              </a:ext>
            </a:extLst>
          </p:cNvPr>
          <p:cNvSpPr>
            <a:spLocks noGrp="1"/>
          </p:cNvSpPr>
          <p:nvPr>
            <p:ph type="title"/>
          </p:nvPr>
        </p:nvSpPr>
        <p:spPr/>
        <p:txBody>
          <a:bodyPr/>
          <a:lstStyle/>
          <a:p>
            <a:r>
              <a:rPr lang="en-US" dirty="0"/>
              <a:t>Future Work</a:t>
            </a:r>
          </a:p>
        </p:txBody>
      </p:sp>
      <p:sp>
        <p:nvSpPr>
          <p:cNvPr id="6" name="Content Placeholder 5">
            <a:extLst>
              <a:ext uri="{FF2B5EF4-FFF2-40B4-BE49-F238E27FC236}">
                <a16:creationId xmlns:a16="http://schemas.microsoft.com/office/drawing/2014/main" id="{31363D0E-9E89-C848-BCA7-DB99C2B7EA2F}"/>
              </a:ext>
            </a:extLst>
          </p:cNvPr>
          <p:cNvSpPr>
            <a:spLocks noGrp="1"/>
          </p:cNvSpPr>
          <p:nvPr>
            <p:ph idx="1"/>
          </p:nvPr>
        </p:nvSpPr>
        <p:spPr>
          <a:xfrm>
            <a:off x="478041" y="1825624"/>
            <a:ext cx="6498265" cy="4351338"/>
          </a:xfrm>
        </p:spPr>
        <p:txBody>
          <a:bodyPr/>
          <a:lstStyle/>
          <a:p>
            <a:r>
              <a:rPr lang="en-US" dirty="0"/>
              <a:t>How do these drivers influence nitrogen fertilizer management recommendations?</a:t>
            </a:r>
          </a:p>
          <a:p>
            <a:endParaRPr lang="en-US" dirty="0"/>
          </a:p>
          <a:p>
            <a:r>
              <a:rPr lang="en-US" dirty="0"/>
              <a:t>How can we manage agroecosystems based on drivers of production, quality, and net-return?</a:t>
            </a:r>
          </a:p>
          <a:p>
            <a:endParaRPr lang="en-US" dirty="0"/>
          </a:p>
          <a:p>
            <a:r>
              <a:rPr lang="en-US" dirty="0"/>
              <a:t>How to predict what covariates will be most influential in the upcoming year.</a:t>
            </a:r>
          </a:p>
        </p:txBody>
      </p:sp>
      <p:grpSp>
        <p:nvGrpSpPr>
          <p:cNvPr id="7" name="Group 6">
            <a:extLst>
              <a:ext uri="{FF2B5EF4-FFF2-40B4-BE49-F238E27FC236}">
                <a16:creationId xmlns:a16="http://schemas.microsoft.com/office/drawing/2014/main" id="{AD392112-0345-044D-AFE4-0AB7D58DBC9D}"/>
              </a:ext>
            </a:extLst>
          </p:cNvPr>
          <p:cNvGrpSpPr/>
          <p:nvPr/>
        </p:nvGrpSpPr>
        <p:grpSpPr>
          <a:xfrm>
            <a:off x="6976306" y="2297222"/>
            <a:ext cx="5215694" cy="3408143"/>
            <a:chOff x="320278" y="2106226"/>
            <a:chExt cx="5215694" cy="3408143"/>
          </a:xfrm>
        </p:grpSpPr>
        <p:pic>
          <p:nvPicPr>
            <p:cNvPr id="8" name="Picture 7">
              <a:extLst>
                <a:ext uri="{FF2B5EF4-FFF2-40B4-BE49-F238E27FC236}">
                  <a16:creationId xmlns:a16="http://schemas.microsoft.com/office/drawing/2014/main" id="{03501133-E864-8E4B-9CB1-D83E2C5CACDD}"/>
                </a:ext>
              </a:extLst>
            </p:cNvPr>
            <p:cNvPicPr>
              <a:picLocks noChangeAspect="1"/>
            </p:cNvPicPr>
            <p:nvPr/>
          </p:nvPicPr>
          <p:blipFill rotWithShape="1">
            <a:blip r:embed="rId2"/>
            <a:srcRect b="30022"/>
            <a:stretch/>
          </p:blipFill>
          <p:spPr>
            <a:xfrm>
              <a:off x="320278" y="2106226"/>
              <a:ext cx="5215694" cy="3408143"/>
            </a:xfrm>
            <a:prstGeom prst="rect">
              <a:avLst/>
            </a:prstGeom>
          </p:spPr>
        </p:pic>
        <p:sp>
          <p:nvSpPr>
            <p:cNvPr id="9" name="TextBox 8">
              <a:extLst>
                <a:ext uri="{FF2B5EF4-FFF2-40B4-BE49-F238E27FC236}">
                  <a16:creationId xmlns:a16="http://schemas.microsoft.com/office/drawing/2014/main" id="{0C5649DD-BAB8-7C45-B4B9-A0D02C939EDC}"/>
                </a:ext>
              </a:extLst>
            </p:cNvPr>
            <p:cNvSpPr txBox="1"/>
            <p:nvPr/>
          </p:nvSpPr>
          <p:spPr>
            <a:xfrm rot="16200000">
              <a:off x="3679214" y="3899868"/>
              <a:ext cx="2191497" cy="369332"/>
            </a:xfrm>
            <a:prstGeom prst="rect">
              <a:avLst/>
            </a:prstGeom>
            <a:solidFill>
              <a:schemeClr val="bg1"/>
            </a:solidFill>
          </p:spPr>
          <p:txBody>
            <a:bodyPr wrap="none" rtlCol="0">
              <a:spAutoFit/>
            </a:bodyPr>
            <a:lstStyle/>
            <a:p>
              <a:pPr defTabSz="685800"/>
              <a:r>
                <a:rPr lang="en-US" b="1" dirty="0">
                  <a:solidFill>
                    <a:srgbClr val="5B9BD5">
                      <a:lumMod val="75000"/>
                    </a:srgbClr>
                  </a:solidFill>
                  <a:latin typeface="Calibri" panose="020F0502020204030204"/>
                </a:rPr>
                <a:t>Value of N lost ($/ac)</a:t>
              </a:r>
            </a:p>
          </p:txBody>
        </p:sp>
      </p:grpSp>
    </p:spTree>
    <p:extLst>
      <p:ext uri="{BB962C8B-B14F-4D97-AF65-F5344CB8AC3E}">
        <p14:creationId xmlns:p14="http://schemas.microsoft.com/office/powerpoint/2010/main" val="12140163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1DA304-8C5B-364B-9F44-D8F0ACDC448D}"/>
              </a:ext>
            </a:extLst>
          </p:cNvPr>
          <p:cNvSpPr>
            <a:spLocks noGrp="1"/>
          </p:cNvSpPr>
          <p:nvPr>
            <p:ph type="title"/>
          </p:nvPr>
        </p:nvSpPr>
        <p:spPr>
          <a:xfrm>
            <a:off x="8017254" y="525439"/>
            <a:ext cx="3336545" cy="1657614"/>
          </a:xfrm>
        </p:spPr>
        <p:txBody>
          <a:bodyPr>
            <a:normAutofit/>
          </a:bodyPr>
          <a:lstStyle/>
          <a:p>
            <a:r>
              <a:rPr lang="en-US" sz="3100"/>
              <a:t>Acknowledgements</a:t>
            </a:r>
          </a:p>
        </p:txBody>
      </p:sp>
      <p:pic>
        <p:nvPicPr>
          <p:cNvPr id="15" name="Picture 14" descr="A close up of a sign&#10;&#10;Description automatically generated">
            <a:extLst>
              <a:ext uri="{FF2B5EF4-FFF2-40B4-BE49-F238E27FC236}">
                <a16:creationId xmlns:a16="http://schemas.microsoft.com/office/drawing/2014/main" id="{BDA5F370-3995-714D-8805-99E42D44B784}"/>
              </a:ext>
            </a:extLst>
          </p:cNvPr>
          <p:cNvPicPr>
            <a:picLocks noChangeAspect="1"/>
          </p:cNvPicPr>
          <p:nvPr/>
        </p:nvPicPr>
        <p:blipFill>
          <a:blip r:embed="rId2"/>
          <a:stretch>
            <a:fillRect/>
          </a:stretch>
        </p:blipFill>
        <p:spPr>
          <a:xfrm>
            <a:off x="402608" y="491842"/>
            <a:ext cx="3917965" cy="3615614"/>
          </a:xfrm>
          <a:prstGeom prst="rect">
            <a:avLst/>
          </a:prstGeom>
        </p:spPr>
      </p:pic>
      <p:pic>
        <p:nvPicPr>
          <p:cNvPr id="11" name="Picture 10" descr="A picture containing drawing&#10;&#10;Description automatically generated">
            <a:extLst>
              <a:ext uri="{FF2B5EF4-FFF2-40B4-BE49-F238E27FC236}">
                <a16:creationId xmlns:a16="http://schemas.microsoft.com/office/drawing/2014/main" id="{47735B61-8A17-3A41-83C6-06348D573D25}"/>
              </a:ext>
            </a:extLst>
          </p:cNvPr>
          <p:cNvPicPr>
            <a:picLocks noChangeAspect="1"/>
          </p:cNvPicPr>
          <p:nvPr/>
        </p:nvPicPr>
        <p:blipFill>
          <a:blip r:embed="rId3"/>
          <a:stretch>
            <a:fillRect/>
          </a:stretch>
        </p:blipFill>
        <p:spPr>
          <a:xfrm>
            <a:off x="4906370" y="793035"/>
            <a:ext cx="2628285" cy="822181"/>
          </a:xfrm>
          <a:prstGeom prst="rect">
            <a:avLst/>
          </a:prstGeom>
        </p:spPr>
      </p:pic>
      <p:pic>
        <p:nvPicPr>
          <p:cNvPr id="5" name="Picture 4" descr="A close up of a person&#10;&#10;Description automatically generated">
            <a:extLst>
              <a:ext uri="{FF2B5EF4-FFF2-40B4-BE49-F238E27FC236}">
                <a16:creationId xmlns:a16="http://schemas.microsoft.com/office/drawing/2014/main" id="{225FFE53-748A-3645-8E80-2BFDDCE08844}"/>
              </a:ext>
            </a:extLst>
          </p:cNvPr>
          <p:cNvPicPr>
            <a:picLocks noChangeAspect="1"/>
          </p:cNvPicPr>
          <p:nvPr/>
        </p:nvPicPr>
        <p:blipFill>
          <a:blip r:embed="rId4"/>
          <a:stretch>
            <a:fillRect/>
          </a:stretch>
        </p:blipFill>
        <p:spPr>
          <a:xfrm>
            <a:off x="4902652" y="2862778"/>
            <a:ext cx="2628286" cy="923029"/>
          </a:xfrm>
          <a:prstGeom prst="rect">
            <a:avLst/>
          </a:prstGeom>
        </p:spPr>
      </p:pic>
      <p:pic>
        <p:nvPicPr>
          <p:cNvPr id="9" name="Picture 8" descr="A close up of a sign&#10;&#10;Description automatically generated">
            <a:extLst>
              <a:ext uri="{FF2B5EF4-FFF2-40B4-BE49-F238E27FC236}">
                <a16:creationId xmlns:a16="http://schemas.microsoft.com/office/drawing/2014/main" id="{9256B257-427E-7D4F-95A7-D8BF14289CCA}"/>
              </a:ext>
            </a:extLst>
          </p:cNvPr>
          <p:cNvPicPr>
            <a:picLocks noChangeAspect="1"/>
          </p:cNvPicPr>
          <p:nvPr/>
        </p:nvPicPr>
        <p:blipFill>
          <a:blip r:embed="rId5"/>
          <a:stretch>
            <a:fillRect/>
          </a:stretch>
        </p:blipFill>
        <p:spPr>
          <a:xfrm>
            <a:off x="442240" y="4911833"/>
            <a:ext cx="1577692" cy="1448019"/>
          </a:xfrm>
          <a:prstGeom prst="rect">
            <a:avLst/>
          </a:prstGeom>
        </p:spPr>
      </p:pic>
      <p:pic>
        <p:nvPicPr>
          <p:cNvPr id="13" name="Picture 12" descr="A close up of a sign&#10;&#10;Description automatically generated">
            <a:extLst>
              <a:ext uri="{FF2B5EF4-FFF2-40B4-BE49-F238E27FC236}">
                <a16:creationId xmlns:a16="http://schemas.microsoft.com/office/drawing/2014/main" id="{2C23D4D3-2427-D24C-B0B0-3377B8E7706A}"/>
              </a:ext>
            </a:extLst>
          </p:cNvPr>
          <p:cNvPicPr>
            <a:picLocks noChangeAspect="1"/>
          </p:cNvPicPr>
          <p:nvPr/>
        </p:nvPicPr>
        <p:blipFill>
          <a:blip r:embed="rId6"/>
          <a:stretch>
            <a:fillRect/>
          </a:stretch>
        </p:blipFill>
        <p:spPr>
          <a:xfrm>
            <a:off x="2650954" y="5009740"/>
            <a:ext cx="1669613" cy="1252209"/>
          </a:xfrm>
          <a:prstGeom prst="rect">
            <a:avLst/>
          </a:prstGeom>
        </p:spPr>
      </p:pic>
      <p:pic>
        <p:nvPicPr>
          <p:cNvPr id="7" name="Picture 6" descr="A close up of a sign&#10;&#10;Description automatically generated">
            <a:extLst>
              <a:ext uri="{FF2B5EF4-FFF2-40B4-BE49-F238E27FC236}">
                <a16:creationId xmlns:a16="http://schemas.microsoft.com/office/drawing/2014/main" id="{252F1607-BF0D-C94B-9D75-ABE74BD6EB88}"/>
              </a:ext>
            </a:extLst>
          </p:cNvPr>
          <p:cNvPicPr>
            <a:picLocks noChangeAspect="1"/>
          </p:cNvPicPr>
          <p:nvPr/>
        </p:nvPicPr>
        <p:blipFill>
          <a:blip r:embed="rId7"/>
          <a:stretch>
            <a:fillRect/>
          </a:stretch>
        </p:blipFill>
        <p:spPr>
          <a:xfrm>
            <a:off x="4910088" y="5471770"/>
            <a:ext cx="2628286" cy="328535"/>
          </a:xfrm>
          <a:prstGeom prst="rect">
            <a:avLst/>
          </a:prstGeom>
        </p:spPr>
      </p:pic>
      <p:sp>
        <p:nvSpPr>
          <p:cNvPr id="3" name="Content Placeholder 2">
            <a:extLst>
              <a:ext uri="{FF2B5EF4-FFF2-40B4-BE49-F238E27FC236}">
                <a16:creationId xmlns:a16="http://schemas.microsoft.com/office/drawing/2014/main" id="{5A09AC3C-8BED-9142-AAC4-AE62D166FE65}"/>
              </a:ext>
            </a:extLst>
          </p:cNvPr>
          <p:cNvSpPr>
            <a:spLocks noGrp="1"/>
          </p:cNvSpPr>
          <p:nvPr>
            <p:ph idx="1"/>
          </p:nvPr>
        </p:nvSpPr>
        <p:spPr>
          <a:xfrm>
            <a:off x="8017254" y="2274491"/>
            <a:ext cx="3336546" cy="3902472"/>
          </a:xfrm>
        </p:spPr>
        <p:txBody>
          <a:bodyPr>
            <a:normAutofit/>
          </a:bodyPr>
          <a:lstStyle/>
          <a:p>
            <a:pPr marL="0" indent="0">
              <a:buNone/>
            </a:pPr>
            <a:r>
              <a:rPr lang="en-US" sz="1400"/>
              <a:t>The OFPE project was initially funded by the Montana Research and Economic Development Initiative (MREDI) and is continued to be funded by the Montana Fertilizer Advisory Committee (MFAC). Other funding sources include the Montana State University College of Agriculture (MSU CoA), the MSU Department Land Resources and Environmental Sciences (LRES), and the Montana Institute on Ecosystems (MT IoE). Other support and funding has been provided by the Data Intensive Farm Management project at the University of Illinois (DIFM). Funding for Paul Hegedus is provided by MSU and the Graduate Student Grants from the Western Sustainable Agriculture Research and Education (WSARE).</a:t>
            </a:r>
          </a:p>
        </p:txBody>
      </p:sp>
      <p:cxnSp>
        <p:nvCxnSpPr>
          <p:cNvPr id="20" name="Straight Connector 19">
            <a:extLst>
              <a:ext uri="{FF2B5EF4-FFF2-40B4-BE49-F238E27FC236}">
                <a16:creationId xmlns:a16="http://schemas.microsoft.com/office/drawing/2014/main" id="{822A5670-0F7B-4199-AEAB-33FBA9CEA4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627" y="-1"/>
            <a:ext cx="0" cy="6858001"/>
          </a:xfrm>
          <a:prstGeom prst="line">
            <a:avLst/>
          </a:prstGeom>
          <a:ln w="38100" cap="sq">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BB1744D-A7DF-4B65-B6E3-DCF12BB2D86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627" y="2228770"/>
            <a:ext cx="2877035"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882DD753-EA38-4E86-91FB-05041A44A28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4567905"/>
            <a:ext cx="7530662"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6DA63E78-7704-45EF-B5D3-EADDF5D8267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16200000">
            <a:off x="1218591" y="5706812"/>
            <a:ext cx="2286000"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556852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76B6DB-D7E7-0D4D-8D20-7F3DD090DD6C}"/>
              </a:ext>
            </a:extLst>
          </p:cNvPr>
          <p:cNvSpPr>
            <a:spLocks noGrp="1"/>
          </p:cNvSpPr>
          <p:nvPr>
            <p:ph type="title"/>
          </p:nvPr>
        </p:nvSpPr>
        <p:spPr/>
        <p:txBody>
          <a:bodyPr>
            <a:normAutofit/>
          </a:bodyPr>
          <a:lstStyle/>
          <a:p>
            <a:pPr algn="r"/>
            <a:r>
              <a:rPr lang="en-US" sz="4000" dirty="0"/>
              <a:t>Environmental and economic effects of agriculture</a:t>
            </a:r>
          </a:p>
        </p:txBody>
      </p:sp>
      <p:sp>
        <p:nvSpPr>
          <p:cNvPr id="3" name="Content Placeholder 2">
            <a:extLst>
              <a:ext uri="{FF2B5EF4-FFF2-40B4-BE49-F238E27FC236}">
                <a16:creationId xmlns:a16="http://schemas.microsoft.com/office/drawing/2014/main" id="{0A73A13A-CEE3-C84C-BA1D-EBE8F092C75F}"/>
              </a:ext>
            </a:extLst>
          </p:cNvPr>
          <p:cNvSpPr>
            <a:spLocks noGrp="1"/>
          </p:cNvSpPr>
          <p:nvPr>
            <p:ph idx="1"/>
          </p:nvPr>
        </p:nvSpPr>
        <p:spPr>
          <a:xfrm>
            <a:off x="838200" y="1798931"/>
            <a:ext cx="10515600" cy="4351338"/>
          </a:xfrm>
        </p:spPr>
        <p:txBody>
          <a:bodyPr/>
          <a:lstStyle/>
          <a:p>
            <a:r>
              <a:rPr lang="en-US" dirty="0"/>
              <a:t>Increasing population, less cultivated land</a:t>
            </a:r>
          </a:p>
          <a:p>
            <a:r>
              <a:rPr lang="en-US" dirty="0"/>
              <a:t>Input centric systems</a:t>
            </a:r>
          </a:p>
          <a:p>
            <a:endParaRPr lang="en-US" dirty="0"/>
          </a:p>
          <a:p>
            <a:endParaRPr lang="en-US" dirty="0"/>
          </a:p>
        </p:txBody>
      </p:sp>
      <p:pic>
        <p:nvPicPr>
          <p:cNvPr id="5" name="Picture 4">
            <a:extLst>
              <a:ext uri="{FF2B5EF4-FFF2-40B4-BE49-F238E27FC236}">
                <a16:creationId xmlns:a16="http://schemas.microsoft.com/office/drawing/2014/main" id="{51F3A90F-1FC5-1E44-8B28-F66B50978975}"/>
              </a:ext>
            </a:extLst>
          </p:cNvPr>
          <p:cNvPicPr>
            <a:picLocks noChangeAspect="1"/>
          </p:cNvPicPr>
          <p:nvPr/>
        </p:nvPicPr>
        <p:blipFill>
          <a:blip r:embed="rId3"/>
          <a:stretch>
            <a:fillRect/>
          </a:stretch>
        </p:blipFill>
        <p:spPr>
          <a:xfrm>
            <a:off x="319168" y="2768998"/>
            <a:ext cx="5927184" cy="3660035"/>
          </a:xfrm>
          <a:prstGeom prst="rect">
            <a:avLst/>
          </a:prstGeom>
        </p:spPr>
      </p:pic>
      <p:sp>
        <p:nvSpPr>
          <p:cNvPr id="6" name="Content Placeholder 2">
            <a:extLst>
              <a:ext uri="{FF2B5EF4-FFF2-40B4-BE49-F238E27FC236}">
                <a16:creationId xmlns:a16="http://schemas.microsoft.com/office/drawing/2014/main" id="{D213BF3D-DA5C-9042-9031-C79E0427FAD6}"/>
              </a:ext>
            </a:extLst>
          </p:cNvPr>
          <p:cNvSpPr txBox="1">
            <a:spLocks/>
          </p:cNvSpPr>
          <p:nvPr/>
        </p:nvSpPr>
        <p:spPr>
          <a:xfrm>
            <a:off x="6543582" y="2751334"/>
            <a:ext cx="4512988" cy="331793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700" dirty="0"/>
              <a:t>$109 per acre spent on fertilizer (</a:t>
            </a:r>
            <a:r>
              <a:rPr lang="en-US" sz="1700" dirty="0" err="1"/>
              <a:t>Schnitkey</a:t>
            </a:r>
            <a:r>
              <a:rPr lang="en-US" sz="1700" dirty="0"/>
              <a:t> 2017)</a:t>
            </a:r>
          </a:p>
          <a:p>
            <a:r>
              <a:rPr lang="en-US" sz="1700" dirty="0"/>
              <a:t>114 </a:t>
            </a:r>
            <a:r>
              <a:rPr lang="en-US" sz="1700" dirty="0" err="1"/>
              <a:t>lbs</a:t>
            </a:r>
            <a:r>
              <a:rPr lang="en-US" sz="1700" dirty="0"/>
              <a:t> per acre applied globally (World Bank 2015)</a:t>
            </a:r>
          </a:p>
          <a:p>
            <a:r>
              <a:rPr lang="en-US" sz="1700" dirty="0"/>
              <a:t>215% increase in fertilizer applied from 1960 to 2004 (EPA 2018)</a:t>
            </a:r>
          </a:p>
          <a:p>
            <a:r>
              <a:rPr lang="en-US" sz="1700" dirty="0"/>
              <a:t>For every 2000 </a:t>
            </a:r>
            <a:r>
              <a:rPr lang="en-US" sz="1700" dirty="0" err="1"/>
              <a:t>lbs</a:t>
            </a:r>
            <a:r>
              <a:rPr lang="en-US" sz="1700" dirty="0"/>
              <a:t> of fertilizer applied, 1200 </a:t>
            </a:r>
            <a:r>
              <a:rPr lang="en-US" sz="1700" dirty="0" err="1"/>
              <a:t>lbs</a:t>
            </a:r>
            <a:r>
              <a:rPr lang="en-US" sz="1700" dirty="0"/>
              <a:t> unused by crop (Fischer 2017)</a:t>
            </a:r>
          </a:p>
          <a:p>
            <a:endParaRPr lang="en-US" sz="1700" dirty="0"/>
          </a:p>
          <a:p>
            <a:r>
              <a:rPr lang="en-US" sz="1700" dirty="0"/>
              <a:t>Under the above assumptions $71.14 per acre wasted</a:t>
            </a:r>
          </a:p>
          <a:p>
            <a:pPr lvl="1"/>
            <a:endParaRPr lang="en-US" sz="1700" dirty="0"/>
          </a:p>
        </p:txBody>
      </p:sp>
      <p:sp>
        <p:nvSpPr>
          <p:cNvPr id="7" name="TextBox 6">
            <a:extLst>
              <a:ext uri="{FF2B5EF4-FFF2-40B4-BE49-F238E27FC236}">
                <a16:creationId xmlns:a16="http://schemas.microsoft.com/office/drawing/2014/main" id="{7EDC0D8C-A19B-1D46-9944-CF4A73BEA304}"/>
              </a:ext>
            </a:extLst>
          </p:cNvPr>
          <p:cNvSpPr txBox="1"/>
          <p:nvPr/>
        </p:nvSpPr>
        <p:spPr>
          <a:xfrm>
            <a:off x="319168" y="6591026"/>
            <a:ext cx="3318233" cy="261610"/>
          </a:xfrm>
          <a:prstGeom prst="rect">
            <a:avLst/>
          </a:prstGeom>
          <a:noFill/>
        </p:spPr>
        <p:txBody>
          <a:bodyPr wrap="square" rtlCol="0">
            <a:spAutoFit/>
          </a:bodyPr>
          <a:lstStyle/>
          <a:p>
            <a:r>
              <a:rPr lang="en-US" sz="1100" dirty="0" err="1"/>
              <a:t>Qualman</a:t>
            </a:r>
            <a:r>
              <a:rPr lang="en-US" sz="1100" dirty="0"/>
              <a:t> 2018</a:t>
            </a:r>
          </a:p>
        </p:txBody>
      </p:sp>
    </p:spTree>
    <p:extLst>
      <p:ext uri="{BB962C8B-B14F-4D97-AF65-F5344CB8AC3E}">
        <p14:creationId xmlns:p14="http://schemas.microsoft.com/office/powerpoint/2010/main" val="12211528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7CB874-3145-C840-A47C-04210996AB9D}"/>
              </a:ext>
            </a:extLst>
          </p:cNvPr>
          <p:cNvSpPr>
            <a:spLocks noGrp="1"/>
          </p:cNvSpPr>
          <p:nvPr>
            <p:ph type="title"/>
          </p:nvPr>
        </p:nvSpPr>
        <p:spPr/>
        <p:txBody>
          <a:bodyPr>
            <a:normAutofit/>
          </a:bodyPr>
          <a:lstStyle/>
          <a:p>
            <a:r>
              <a:rPr lang="en-US" sz="3600" dirty="0"/>
              <a:t>Deskilling of the rural workforce (Carlisle et al. 2019)</a:t>
            </a:r>
          </a:p>
        </p:txBody>
      </p:sp>
      <p:sp>
        <p:nvSpPr>
          <p:cNvPr id="3" name="Content Placeholder 2">
            <a:extLst>
              <a:ext uri="{FF2B5EF4-FFF2-40B4-BE49-F238E27FC236}">
                <a16:creationId xmlns:a16="http://schemas.microsoft.com/office/drawing/2014/main" id="{F5DE69EE-72E3-654F-B04E-A2B4D46B553A}"/>
              </a:ext>
            </a:extLst>
          </p:cNvPr>
          <p:cNvSpPr>
            <a:spLocks noGrp="1"/>
          </p:cNvSpPr>
          <p:nvPr>
            <p:ph idx="1"/>
          </p:nvPr>
        </p:nvSpPr>
        <p:spPr>
          <a:xfrm>
            <a:off x="838200" y="1825625"/>
            <a:ext cx="4828082" cy="4351338"/>
          </a:xfrm>
        </p:spPr>
        <p:txBody>
          <a:bodyPr>
            <a:normAutofit fontScale="92500" lnSpcReduction="10000"/>
          </a:bodyPr>
          <a:lstStyle/>
          <a:p>
            <a:r>
              <a:rPr lang="en-US" dirty="0"/>
              <a:t>6.5 million farms in the USA in the 1920s </a:t>
            </a:r>
          </a:p>
          <a:p>
            <a:r>
              <a:rPr lang="en-US" dirty="0"/>
              <a:t>2.04 million in 2017</a:t>
            </a:r>
          </a:p>
          <a:p>
            <a:endParaRPr lang="en-US" dirty="0"/>
          </a:p>
          <a:p>
            <a:r>
              <a:rPr lang="en-US" dirty="0"/>
              <a:t>5% of the population work agriculture related jobs</a:t>
            </a:r>
          </a:p>
          <a:p>
            <a:pPr lvl="1"/>
            <a:r>
              <a:rPr lang="en-US" dirty="0"/>
              <a:t>In developed nations</a:t>
            </a:r>
          </a:p>
          <a:p>
            <a:pPr lvl="1"/>
            <a:r>
              <a:rPr lang="en-US" dirty="0"/>
              <a:t>66% in developing nations</a:t>
            </a:r>
          </a:p>
          <a:p>
            <a:pPr lvl="1"/>
            <a:endParaRPr lang="en-US" dirty="0"/>
          </a:p>
          <a:p>
            <a:r>
              <a:rPr lang="en-US" dirty="0"/>
              <a:t>Less labor -&gt; Increased automation</a:t>
            </a:r>
          </a:p>
        </p:txBody>
      </p:sp>
      <p:pic>
        <p:nvPicPr>
          <p:cNvPr id="5" name="Picture 4">
            <a:extLst>
              <a:ext uri="{FF2B5EF4-FFF2-40B4-BE49-F238E27FC236}">
                <a16:creationId xmlns:a16="http://schemas.microsoft.com/office/drawing/2014/main" id="{5A038658-BBB0-B545-9038-8F1FCC0AD6BB}"/>
              </a:ext>
            </a:extLst>
          </p:cNvPr>
          <p:cNvPicPr>
            <a:picLocks noChangeAspect="1"/>
          </p:cNvPicPr>
          <p:nvPr/>
        </p:nvPicPr>
        <p:blipFill>
          <a:blip r:embed="rId3"/>
          <a:stretch>
            <a:fillRect/>
          </a:stretch>
        </p:blipFill>
        <p:spPr>
          <a:xfrm>
            <a:off x="5336116" y="1517498"/>
            <a:ext cx="3892550" cy="2194458"/>
          </a:xfrm>
          <a:prstGeom prst="rect">
            <a:avLst/>
          </a:prstGeom>
        </p:spPr>
      </p:pic>
      <p:pic>
        <p:nvPicPr>
          <p:cNvPr id="6" name="Picture 5">
            <a:extLst>
              <a:ext uri="{FF2B5EF4-FFF2-40B4-BE49-F238E27FC236}">
                <a16:creationId xmlns:a16="http://schemas.microsoft.com/office/drawing/2014/main" id="{91C62E2C-F50B-ED46-B741-A882ECAABA6E}"/>
              </a:ext>
            </a:extLst>
          </p:cNvPr>
          <p:cNvPicPr>
            <a:picLocks noChangeAspect="1"/>
          </p:cNvPicPr>
          <p:nvPr/>
        </p:nvPicPr>
        <p:blipFill>
          <a:blip r:embed="rId4"/>
          <a:stretch>
            <a:fillRect/>
          </a:stretch>
        </p:blipFill>
        <p:spPr>
          <a:xfrm>
            <a:off x="7548032" y="3216244"/>
            <a:ext cx="4643968" cy="2600621"/>
          </a:xfrm>
          <a:prstGeom prst="rect">
            <a:avLst/>
          </a:prstGeom>
        </p:spPr>
      </p:pic>
      <p:pic>
        <p:nvPicPr>
          <p:cNvPr id="7" name="Picture 6">
            <a:extLst>
              <a:ext uri="{FF2B5EF4-FFF2-40B4-BE49-F238E27FC236}">
                <a16:creationId xmlns:a16="http://schemas.microsoft.com/office/drawing/2014/main" id="{E6D190C9-787F-7F41-9644-B33BF926979E}"/>
              </a:ext>
            </a:extLst>
          </p:cNvPr>
          <p:cNvPicPr>
            <a:picLocks noChangeAspect="1"/>
          </p:cNvPicPr>
          <p:nvPr/>
        </p:nvPicPr>
        <p:blipFill>
          <a:blip r:embed="rId5"/>
          <a:stretch>
            <a:fillRect/>
          </a:stretch>
        </p:blipFill>
        <p:spPr>
          <a:xfrm>
            <a:off x="4729581" y="5223404"/>
            <a:ext cx="3755153" cy="1634596"/>
          </a:xfrm>
          <a:prstGeom prst="rect">
            <a:avLst/>
          </a:prstGeom>
        </p:spPr>
      </p:pic>
      <p:sp>
        <p:nvSpPr>
          <p:cNvPr id="8" name="TextBox 7">
            <a:extLst>
              <a:ext uri="{FF2B5EF4-FFF2-40B4-BE49-F238E27FC236}">
                <a16:creationId xmlns:a16="http://schemas.microsoft.com/office/drawing/2014/main" id="{8A82176B-EE32-6441-9993-4D991140062D}"/>
              </a:ext>
            </a:extLst>
          </p:cNvPr>
          <p:cNvSpPr txBox="1"/>
          <p:nvPr/>
        </p:nvSpPr>
        <p:spPr>
          <a:xfrm>
            <a:off x="5313884" y="3711956"/>
            <a:ext cx="3318233" cy="261610"/>
          </a:xfrm>
          <a:prstGeom prst="rect">
            <a:avLst/>
          </a:prstGeom>
          <a:noFill/>
        </p:spPr>
        <p:txBody>
          <a:bodyPr wrap="square" rtlCol="0">
            <a:spAutoFit/>
          </a:bodyPr>
          <a:lstStyle/>
          <a:p>
            <a:r>
              <a:rPr lang="en-US" sz="1100" dirty="0"/>
              <a:t>Eco India</a:t>
            </a:r>
          </a:p>
        </p:txBody>
      </p:sp>
      <p:sp>
        <p:nvSpPr>
          <p:cNvPr id="9" name="TextBox 8">
            <a:extLst>
              <a:ext uri="{FF2B5EF4-FFF2-40B4-BE49-F238E27FC236}">
                <a16:creationId xmlns:a16="http://schemas.microsoft.com/office/drawing/2014/main" id="{E59C3572-8A45-324C-88AC-FBA309849D15}"/>
              </a:ext>
            </a:extLst>
          </p:cNvPr>
          <p:cNvSpPr txBox="1"/>
          <p:nvPr/>
        </p:nvSpPr>
        <p:spPr>
          <a:xfrm>
            <a:off x="8484734" y="5816865"/>
            <a:ext cx="3318233" cy="261610"/>
          </a:xfrm>
          <a:prstGeom prst="rect">
            <a:avLst/>
          </a:prstGeom>
          <a:noFill/>
        </p:spPr>
        <p:txBody>
          <a:bodyPr wrap="square" rtlCol="0">
            <a:spAutoFit/>
          </a:bodyPr>
          <a:lstStyle/>
          <a:p>
            <a:r>
              <a:rPr lang="en-US" sz="1100" dirty="0"/>
              <a:t>BBC 2015</a:t>
            </a:r>
          </a:p>
        </p:txBody>
      </p:sp>
      <p:sp>
        <p:nvSpPr>
          <p:cNvPr id="10" name="TextBox 9">
            <a:extLst>
              <a:ext uri="{FF2B5EF4-FFF2-40B4-BE49-F238E27FC236}">
                <a16:creationId xmlns:a16="http://schemas.microsoft.com/office/drawing/2014/main" id="{21E51999-790B-CE44-BA73-312809E2D830}"/>
              </a:ext>
            </a:extLst>
          </p:cNvPr>
          <p:cNvSpPr txBox="1"/>
          <p:nvPr/>
        </p:nvSpPr>
        <p:spPr>
          <a:xfrm>
            <a:off x="4643969" y="4957662"/>
            <a:ext cx="3318233" cy="261610"/>
          </a:xfrm>
          <a:prstGeom prst="rect">
            <a:avLst/>
          </a:prstGeom>
          <a:noFill/>
        </p:spPr>
        <p:txBody>
          <a:bodyPr wrap="square" rtlCol="0">
            <a:spAutoFit/>
          </a:bodyPr>
          <a:lstStyle/>
          <a:p>
            <a:r>
              <a:rPr lang="en-US" sz="1100" dirty="0" err="1"/>
              <a:t>Proessler</a:t>
            </a:r>
            <a:r>
              <a:rPr lang="en-US" sz="1100" dirty="0"/>
              <a:t> 2013</a:t>
            </a:r>
          </a:p>
        </p:txBody>
      </p:sp>
    </p:spTree>
    <p:extLst>
      <p:ext uri="{BB962C8B-B14F-4D97-AF65-F5344CB8AC3E}">
        <p14:creationId xmlns:p14="http://schemas.microsoft.com/office/powerpoint/2010/main" val="5944612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9F3010-747A-8741-B58E-10AE5E8A2BB3}"/>
              </a:ext>
            </a:extLst>
          </p:cNvPr>
          <p:cNvSpPr>
            <a:spLocks noGrp="1"/>
          </p:cNvSpPr>
          <p:nvPr>
            <p:ph type="title"/>
          </p:nvPr>
        </p:nvSpPr>
        <p:spPr/>
        <p:txBody>
          <a:bodyPr/>
          <a:lstStyle/>
          <a:p>
            <a:r>
              <a:rPr lang="en-US" dirty="0"/>
              <a:t>Field specificity </a:t>
            </a:r>
          </a:p>
        </p:txBody>
      </p:sp>
      <p:sp>
        <p:nvSpPr>
          <p:cNvPr id="3" name="Content Placeholder 2">
            <a:extLst>
              <a:ext uri="{FF2B5EF4-FFF2-40B4-BE49-F238E27FC236}">
                <a16:creationId xmlns:a16="http://schemas.microsoft.com/office/drawing/2014/main" id="{1CC5924E-CED5-394C-8CB4-561630E15F42}"/>
              </a:ext>
            </a:extLst>
          </p:cNvPr>
          <p:cNvSpPr>
            <a:spLocks noGrp="1"/>
          </p:cNvSpPr>
          <p:nvPr>
            <p:ph idx="1"/>
          </p:nvPr>
        </p:nvSpPr>
        <p:spPr>
          <a:xfrm>
            <a:off x="838200" y="1465862"/>
            <a:ext cx="10515600" cy="4351338"/>
          </a:xfrm>
        </p:spPr>
        <p:txBody>
          <a:bodyPr>
            <a:normAutofit/>
          </a:bodyPr>
          <a:lstStyle/>
          <a:p>
            <a:r>
              <a:rPr lang="en-US" sz="2400" dirty="0"/>
              <a:t>Despite less farmers and more land, we need to be more field specific in our management</a:t>
            </a:r>
          </a:p>
          <a:p>
            <a:r>
              <a:rPr lang="en-US" sz="2400" dirty="0"/>
              <a:t>Need to understand variation and drivers of crop responses</a:t>
            </a:r>
          </a:p>
        </p:txBody>
      </p:sp>
      <p:pic>
        <p:nvPicPr>
          <p:cNvPr id="7" name="Picture 6" descr="A close up of a map&#10;&#10;Description automatically generated">
            <a:extLst>
              <a:ext uri="{FF2B5EF4-FFF2-40B4-BE49-F238E27FC236}">
                <a16:creationId xmlns:a16="http://schemas.microsoft.com/office/drawing/2014/main" id="{6FD13912-3CCF-BE4D-A422-59EE989181A4}"/>
              </a:ext>
            </a:extLst>
          </p:cNvPr>
          <p:cNvPicPr>
            <a:picLocks noChangeAspect="1"/>
          </p:cNvPicPr>
          <p:nvPr/>
        </p:nvPicPr>
        <p:blipFill>
          <a:blip r:embed="rId3"/>
          <a:stretch>
            <a:fillRect/>
          </a:stretch>
        </p:blipFill>
        <p:spPr>
          <a:xfrm>
            <a:off x="7582083" y="2681364"/>
            <a:ext cx="4181813" cy="4181813"/>
          </a:xfrm>
          <a:prstGeom prst="rect">
            <a:avLst/>
          </a:prstGeom>
        </p:spPr>
      </p:pic>
      <p:pic>
        <p:nvPicPr>
          <p:cNvPr id="13" name="Picture 12" descr="A screenshot of a cell phone&#10;&#10;Description automatically generated">
            <a:extLst>
              <a:ext uri="{FF2B5EF4-FFF2-40B4-BE49-F238E27FC236}">
                <a16:creationId xmlns:a16="http://schemas.microsoft.com/office/drawing/2014/main" id="{33B1C8C5-5FA9-E745-BAB0-61FC84626C30}"/>
              </a:ext>
            </a:extLst>
          </p:cNvPr>
          <p:cNvPicPr>
            <a:picLocks noChangeAspect="1"/>
          </p:cNvPicPr>
          <p:nvPr/>
        </p:nvPicPr>
        <p:blipFill>
          <a:blip r:embed="rId4"/>
          <a:stretch>
            <a:fillRect/>
          </a:stretch>
        </p:blipFill>
        <p:spPr>
          <a:xfrm>
            <a:off x="1083543" y="2892670"/>
            <a:ext cx="5638800" cy="3759200"/>
          </a:xfrm>
          <a:prstGeom prst="rect">
            <a:avLst/>
          </a:prstGeom>
        </p:spPr>
      </p:pic>
      <p:pic>
        <p:nvPicPr>
          <p:cNvPr id="5" name="Picture 4" descr="A close up of a map&#10;&#10;Description automatically generated">
            <a:extLst>
              <a:ext uri="{FF2B5EF4-FFF2-40B4-BE49-F238E27FC236}">
                <a16:creationId xmlns:a16="http://schemas.microsoft.com/office/drawing/2014/main" id="{6309856A-2D90-8C48-A422-597D0AF22F5A}"/>
              </a:ext>
            </a:extLst>
          </p:cNvPr>
          <p:cNvPicPr>
            <a:picLocks noChangeAspect="1"/>
          </p:cNvPicPr>
          <p:nvPr/>
        </p:nvPicPr>
        <p:blipFill>
          <a:blip r:embed="rId5"/>
          <a:stretch>
            <a:fillRect/>
          </a:stretch>
        </p:blipFill>
        <p:spPr>
          <a:xfrm>
            <a:off x="7727292" y="2596602"/>
            <a:ext cx="4351338" cy="4351338"/>
          </a:xfrm>
          <a:prstGeom prst="rect">
            <a:avLst/>
          </a:prstGeom>
        </p:spPr>
      </p:pic>
      <p:pic>
        <p:nvPicPr>
          <p:cNvPr id="9" name="Picture 8" descr="A close up of a map&#10;&#10;Description automatically generated">
            <a:extLst>
              <a:ext uri="{FF2B5EF4-FFF2-40B4-BE49-F238E27FC236}">
                <a16:creationId xmlns:a16="http://schemas.microsoft.com/office/drawing/2014/main" id="{A690C3DB-C41B-9A4A-BC52-44C70B22AEAC}"/>
              </a:ext>
            </a:extLst>
          </p:cNvPr>
          <p:cNvPicPr>
            <a:picLocks noChangeAspect="1"/>
          </p:cNvPicPr>
          <p:nvPr/>
        </p:nvPicPr>
        <p:blipFill>
          <a:blip r:embed="rId6"/>
          <a:stretch>
            <a:fillRect/>
          </a:stretch>
        </p:blipFill>
        <p:spPr>
          <a:xfrm>
            <a:off x="1001268" y="2892669"/>
            <a:ext cx="5955761" cy="3970507"/>
          </a:xfrm>
          <a:prstGeom prst="rect">
            <a:avLst/>
          </a:prstGeom>
        </p:spPr>
      </p:pic>
    </p:spTree>
    <p:extLst>
      <p:ext uri="{BB962C8B-B14F-4D97-AF65-F5344CB8AC3E}">
        <p14:creationId xmlns:p14="http://schemas.microsoft.com/office/powerpoint/2010/main" val="2942646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2389C0-87F2-1C4B-9978-1AE209D18A5C}"/>
              </a:ext>
            </a:extLst>
          </p:cNvPr>
          <p:cNvSpPr>
            <a:spLocks noGrp="1"/>
          </p:cNvSpPr>
          <p:nvPr>
            <p:ph type="title"/>
          </p:nvPr>
        </p:nvSpPr>
        <p:spPr>
          <a:xfrm>
            <a:off x="150649" y="151871"/>
            <a:ext cx="10515600" cy="1325563"/>
          </a:xfrm>
        </p:spPr>
        <p:txBody>
          <a:bodyPr/>
          <a:lstStyle/>
          <a:p>
            <a:r>
              <a:rPr lang="en-US" dirty="0"/>
              <a:t>Agricultural Data Revolution</a:t>
            </a:r>
          </a:p>
        </p:txBody>
      </p:sp>
      <p:sp>
        <p:nvSpPr>
          <p:cNvPr id="3" name="Content Placeholder 2">
            <a:extLst>
              <a:ext uri="{FF2B5EF4-FFF2-40B4-BE49-F238E27FC236}">
                <a16:creationId xmlns:a16="http://schemas.microsoft.com/office/drawing/2014/main" id="{A864E572-6D67-6E43-A177-76A1A1C61B80}"/>
              </a:ext>
            </a:extLst>
          </p:cNvPr>
          <p:cNvSpPr>
            <a:spLocks noGrp="1"/>
          </p:cNvSpPr>
          <p:nvPr>
            <p:ph idx="1"/>
          </p:nvPr>
        </p:nvSpPr>
        <p:spPr>
          <a:xfrm>
            <a:off x="150649" y="1460914"/>
            <a:ext cx="5421429" cy="4351338"/>
          </a:xfrm>
        </p:spPr>
        <p:txBody>
          <a:bodyPr/>
          <a:lstStyle/>
          <a:p>
            <a:pPr lvl="1"/>
            <a:r>
              <a:rPr lang="en-US" dirty="0"/>
              <a:t>We already have the stream of data to measure field specific responses</a:t>
            </a:r>
          </a:p>
          <a:p>
            <a:endParaRPr lang="en-US" dirty="0"/>
          </a:p>
        </p:txBody>
      </p:sp>
      <p:pic>
        <p:nvPicPr>
          <p:cNvPr id="4" name="Picture 3" descr="A close up of a logo&#10;&#10;Description automatically generated">
            <a:extLst>
              <a:ext uri="{FF2B5EF4-FFF2-40B4-BE49-F238E27FC236}">
                <a16:creationId xmlns:a16="http://schemas.microsoft.com/office/drawing/2014/main" id="{6F945476-F4B4-7545-AC04-AAC502E427F0}"/>
              </a:ext>
            </a:extLst>
          </p:cNvPr>
          <p:cNvPicPr>
            <a:picLocks noChangeAspect="1"/>
          </p:cNvPicPr>
          <p:nvPr/>
        </p:nvPicPr>
        <p:blipFill rotWithShape="1">
          <a:blip r:embed="rId3"/>
          <a:srcRect l="12890" r="11190"/>
          <a:stretch/>
        </p:blipFill>
        <p:spPr>
          <a:xfrm>
            <a:off x="0" y="2366475"/>
            <a:ext cx="2631529" cy="4126400"/>
          </a:xfrm>
          <a:prstGeom prst="rect">
            <a:avLst/>
          </a:prstGeom>
        </p:spPr>
      </p:pic>
      <p:grpSp>
        <p:nvGrpSpPr>
          <p:cNvPr id="18" name="Group 17">
            <a:extLst>
              <a:ext uri="{FF2B5EF4-FFF2-40B4-BE49-F238E27FC236}">
                <a16:creationId xmlns:a16="http://schemas.microsoft.com/office/drawing/2014/main" id="{303A4EB7-7E1A-414C-8433-7E5054BD51FF}"/>
              </a:ext>
            </a:extLst>
          </p:cNvPr>
          <p:cNvGrpSpPr/>
          <p:nvPr/>
        </p:nvGrpSpPr>
        <p:grpSpPr>
          <a:xfrm>
            <a:off x="6728349" y="4707912"/>
            <a:ext cx="2324059" cy="1994216"/>
            <a:chOff x="1716453" y="3941146"/>
            <a:chExt cx="3918857" cy="2806821"/>
          </a:xfrm>
        </p:grpSpPr>
        <p:pic>
          <p:nvPicPr>
            <p:cNvPr id="19" name="Picture 2" descr="bubblerep copy">
              <a:extLst>
                <a:ext uri="{FF2B5EF4-FFF2-40B4-BE49-F238E27FC236}">
                  <a16:creationId xmlns:a16="http://schemas.microsoft.com/office/drawing/2014/main" id="{6756CE57-0044-A248-AABA-6F565EAAF7A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8642" y="3941146"/>
              <a:ext cx="3387007" cy="2540255"/>
            </a:xfrm>
            <a:prstGeom prst="rect">
              <a:avLst/>
            </a:prstGeom>
            <a:noFill/>
            <a:ln w="12700">
              <a:solidFill>
                <a:srgbClr val="00008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0" name="TextBox 19">
              <a:extLst>
                <a:ext uri="{FF2B5EF4-FFF2-40B4-BE49-F238E27FC236}">
                  <a16:creationId xmlns:a16="http://schemas.microsoft.com/office/drawing/2014/main" id="{9B4645E9-0A26-7647-AA60-30C8D0F2A22F}"/>
                </a:ext>
              </a:extLst>
            </p:cNvPr>
            <p:cNvSpPr txBox="1"/>
            <p:nvPr/>
          </p:nvSpPr>
          <p:spPr>
            <a:xfrm>
              <a:off x="1716453" y="6486357"/>
              <a:ext cx="3918857" cy="261610"/>
            </a:xfrm>
            <a:prstGeom prst="rect">
              <a:avLst/>
            </a:prstGeom>
            <a:noFill/>
          </p:spPr>
          <p:txBody>
            <a:bodyPr wrap="square" rtlCol="0">
              <a:spAutoFit/>
            </a:bodyPr>
            <a:lstStyle/>
            <a:p>
              <a:r>
                <a:rPr lang="en-US" sz="1100" dirty="0"/>
                <a:t>Photo: John Long, 2017</a:t>
              </a:r>
            </a:p>
          </p:txBody>
        </p:sp>
      </p:grpSp>
      <p:pic>
        <p:nvPicPr>
          <p:cNvPr id="21" name="Picture 20">
            <a:extLst>
              <a:ext uri="{FF2B5EF4-FFF2-40B4-BE49-F238E27FC236}">
                <a16:creationId xmlns:a16="http://schemas.microsoft.com/office/drawing/2014/main" id="{A586A05C-ED50-CE4A-B9F6-CB601F714E4E}"/>
              </a:ext>
            </a:extLst>
          </p:cNvPr>
          <p:cNvPicPr>
            <a:picLocks noChangeAspect="1"/>
          </p:cNvPicPr>
          <p:nvPr/>
        </p:nvPicPr>
        <p:blipFill>
          <a:blip r:embed="rId5"/>
          <a:stretch>
            <a:fillRect/>
          </a:stretch>
        </p:blipFill>
        <p:spPr>
          <a:xfrm>
            <a:off x="6028418" y="2713450"/>
            <a:ext cx="2513563" cy="1990941"/>
          </a:xfrm>
          <a:prstGeom prst="rect">
            <a:avLst/>
          </a:prstGeom>
        </p:spPr>
      </p:pic>
      <p:grpSp>
        <p:nvGrpSpPr>
          <p:cNvPr id="22" name="Group 21">
            <a:extLst>
              <a:ext uri="{FF2B5EF4-FFF2-40B4-BE49-F238E27FC236}">
                <a16:creationId xmlns:a16="http://schemas.microsoft.com/office/drawing/2014/main" id="{163CC2D9-6A40-E64A-A74C-DC7C88F55137}"/>
              </a:ext>
            </a:extLst>
          </p:cNvPr>
          <p:cNvGrpSpPr/>
          <p:nvPr/>
        </p:nvGrpSpPr>
        <p:grpSpPr>
          <a:xfrm>
            <a:off x="6608803" y="332617"/>
            <a:ext cx="2563149" cy="2089783"/>
            <a:chOff x="5053373" y="1253737"/>
            <a:chExt cx="4111302" cy="3295810"/>
          </a:xfrm>
        </p:grpSpPr>
        <p:pic>
          <p:nvPicPr>
            <p:cNvPr id="23" name="Picture 22">
              <a:extLst>
                <a:ext uri="{FF2B5EF4-FFF2-40B4-BE49-F238E27FC236}">
                  <a16:creationId xmlns:a16="http://schemas.microsoft.com/office/drawing/2014/main" id="{1E893856-17E2-7F4E-BD07-F00A8AF2EC5A}"/>
                </a:ext>
              </a:extLst>
            </p:cNvPr>
            <p:cNvPicPr>
              <a:picLocks noChangeAspect="1"/>
            </p:cNvPicPr>
            <p:nvPr/>
          </p:nvPicPr>
          <p:blipFill>
            <a:blip r:embed="rId6"/>
            <a:stretch>
              <a:fillRect/>
            </a:stretch>
          </p:blipFill>
          <p:spPr>
            <a:xfrm>
              <a:off x="5053373" y="1253737"/>
              <a:ext cx="3965370" cy="2978434"/>
            </a:xfrm>
            <a:prstGeom prst="rect">
              <a:avLst/>
            </a:prstGeom>
          </p:spPr>
        </p:pic>
        <p:sp>
          <p:nvSpPr>
            <p:cNvPr id="24" name="TextBox 23">
              <a:extLst>
                <a:ext uri="{FF2B5EF4-FFF2-40B4-BE49-F238E27FC236}">
                  <a16:creationId xmlns:a16="http://schemas.microsoft.com/office/drawing/2014/main" id="{7B9368D1-0378-114A-96B3-8C1399CB67ED}"/>
                </a:ext>
              </a:extLst>
            </p:cNvPr>
            <p:cNvSpPr txBox="1"/>
            <p:nvPr/>
          </p:nvSpPr>
          <p:spPr>
            <a:xfrm>
              <a:off x="5245818" y="4287937"/>
              <a:ext cx="3918857" cy="261610"/>
            </a:xfrm>
            <a:prstGeom prst="rect">
              <a:avLst/>
            </a:prstGeom>
            <a:noFill/>
          </p:spPr>
          <p:txBody>
            <a:bodyPr wrap="square" rtlCol="0">
              <a:spAutoFit/>
            </a:bodyPr>
            <a:lstStyle/>
            <a:p>
              <a:r>
                <a:rPr lang="en-US" sz="1100" dirty="0"/>
                <a:t>Photo: </a:t>
              </a:r>
              <a:r>
                <a:rPr lang="en-US" sz="1100" dirty="0" err="1"/>
                <a:t>Veris</a:t>
              </a:r>
              <a:r>
                <a:rPr lang="en-US" sz="1100" dirty="0"/>
                <a:t> Industries</a:t>
              </a:r>
            </a:p>
          </p:txBody>
        </p:sp>
      </p:grpSp>
      <p:grpSp>
        <p:nvGrpSpPr>
          <p:cNvPr id="25" name="Group 24">
            <a:extLst>
              <a:ext uri="{FF2B5EF4-FFF2-40B4-BE49-F238E27FC236}">
                <a16:creationId xmlns:a16="http://schemas.microsoft.com/office/drawing/2014/main" id="{85D7CD11-1744-9F4F-A58D-62B686587939}"/>
              </a:ext>
            </a:extLst>
          </p:cNvPr>
          <p:cNvGrpSpPr/>
          <p:nvPr/>
        </p:nvGrpSpPr>
        <p:grpSpPr>
          <a:xfrm>
            <a:off x="9164582" y="2896098"/>
            <a:ext cx="3918857" cy="3403233"/>
            <a:chOff x="9332992" y="703240"/>
            <a:chExt cx="3918857" cy="3403233"/>
          </a:xfrm>
        </p:grpSpPr>
        <p:pic>
          <p:nvPicPr>
            <p:cNvPr id="26" name="Picture 25">
              <a:extLst>
                <a:ext uri="{FF2B5EF4-FFF2-40B4-BE49-F238E27FC236}">
                  <a16:creationId xmlns:a16="http://schemas.microsoft.com/office/drawing/2014/main" id="{3FB615AF-5A3E-2941-88DE-4B943F04B137}"/>
                </a:ext>
              </a:extLst>
            </p:cNvPr>
            <p:cNvPicPr>
              <a:picLocks noChangeAspect="1"/>
            </p:cNvPicPr>
            <p:nvPr/>
          </p:nvPicPr>
          <p:blipFill>
            <a:blip r:embed="rId7"/>
            <a:stretch>
              <a:fillRect/>
            </a:stretch>
          </p:blipFill>
          <p:spPr>
            <a:xfrm>
              <a:off x="9332992" y="703240"/>
              <a:ext cx="2767512" cy="3116568"/>
            </a:xfrm>
            <a:prstGeom prst="rect">
              <a:avLst/>
            </a:prstGeom>
          </p:spPr>
        </p:pic>
        <p:sp>
          <p:nvSpPr>
            <p:cNvPr id="27" name="TextBox 26">
              <a:extLst>
                <a:ext uri="{FF2B5EF4-FFF2-40B4-BE49-F238E27FC236}">
                  <a16:creationId xmlns:a16="http://schemas.microsoft.com/office/drawing/2014/main" id="{833D3C39-154F-0043-8B31-AA1495997141}"/>
                </a:ext>
              </a:extLst>
            </p:cNvPr>
            <p:cNvSpPr txBox="1"/>
            <p:nvPr/>
          </p:nvSpPr>
          <p:spPr>
            <a:xfrm>
              <a:off x="9332992" y="3844863"/>
              <a:ext cx="3918857" cy="261610"/>
            </a:xfrm>
            <a:prstGeom prst="rect">
              <a:avLst/>
            </a:prstGeom>
            <a:noFill/>
          </p:spPr>
          <p:txBody>
            <a:bodyPr wrap="square" rtlCol="0">
              <a:spAutoFit/>
            </a:bodyPr>
            <a:lstStyle/>
            <a:p>
              <a:r>
                <a:rPr lang="en-US" sz="1100" dirty="0"/>
                <a:t>Photo: Iowa State University</a:t>
              </a:r>
            </a:p>
          </p:txBody>
        </p:sp>
      </p:grpSp>
      <p:grpSp>
        <p:nvGrpSpPr>
          <p:cNvPr id="28" name="Group 27">
            <a:extLst>
              <a:ext uri="{FF2B5EF4-FFF2-40B4-BE49-F238E27FC236}">
                <a16:creationId xmlns:a16="http://schemas.microsoft.com/office/drawing/2014/main" id="{910B8943-8B61-3E40-920F-E46C3302865F}"/>
              </a:ext>
            </a:extLst>
          </p:cNvPr>
          <p:cNvGrpSpPr/>
          <p:nvPr/>
        </p:nvGrpSpPr>
        <p:grpSpPr>
          <a:xfrm>
            <a:off x="9371456" y="452512"/>
            <a:ext cx="2883161" cy="1969888"/>
            <a:chOff x="7784839" y="4148609"/>
            <a:chExt cx="3918857" cy="2730163"/>
          </a:xfrm>
        </p:grpSpPr>
        <p:sp>
          <p:nvSpPr>
            <p:cNvPr id="29" name="TextBox 28">
              <a:extLst>
                <a:ext uri="{FF2B5EF4-FFF2-40B4-BE49-F238E27FC236}">
                  <a16:creationId xmlns:a16="http://schemas.microsoft.com/office/drawing/2014/main" id="{8E3E6114-B345-F84E-B86C-AB22A36755F9}"/>
                </a:ext>
              </a:extLst>
            </p:cNvPr>
            <p:cNvSpPr txBox="1"/>
            <p:nvPr/>
          </p:nvSpPr>
          <p:spPr>
            <a:xfrm>
              <a:off x="7784839" y="6617162"/>
              <a:ext cx="3918857" cy="261610"/>
            </a:xfrm>
            <a:prstGeom prst="rect">
              <a:avLst/>
            </a:prstGeom>
            <a:noFill/>
          </p:spPr>
          <p:txBody>
            <a:bodyPr wrap="square" rtlCol="0">
              <a:spAutoFit/>
            </a:bodyPr>
            <a:lstStyle/>
            <a:p>
              <a:r>
                <a:rPr lang="en-US" sz="1100" dirty="0"/>
                <a:t>Photo: American Society of Agronomy</a:t>
              </a:r>
            </a:p>
          </p:txBody>
        </p:sp>
        <p:pic>
          <p:nvPicPr>
            <p:cNvPr id="30" name="Picture 29">
              <a:extLst>
                <a:ext uri="{FF2B5EF4-FFF2-40B4-BE49-F238E27FC236}">
                  <a16:creationId xmlns:a16="http://schemas.microsoft.com/office/drawing/2014/main" id="{867BA142-4852-E44B-A0C8-0755B0B25EAB}"/>
                </a:ext>
              </a:extLst>
            </p:cNvPr>
            <p:cNvPicPr>
              <a:picLocks noChangeAspect="1"/>
            </p:cNvPicPr>
            <p:nvPr/>
          </p:nvPicPr>
          <p:blipFill>
            <a:blip r:embed="rId8"/>
            <a:stretch>
              <a:fillRect/>
            </a:stretch>
          </p:blipFill>
          <p:spPr>
            <a:xfrm>
              <a:off x="7784839" y="4148609"/>
              <a:ext cx="3298590" cy="2468553"/>
            </a:xfrm>
            <a:prstGeom prst="rect">
              <a:avLst/>
            </a:prstGeom>
          </p:spPr>
        </p:pic>
      </p:grpSp>
      <p:pic>
        <p:nvPicPr>
          <p:cNvPr id="31" name="Picture 30">
            <a:extLst>
              <a:ext uri="{FF2B5EF4-FFF2-40B4-BE49-F238E27FC236}">
                <a16:creationId xmlns:a16="http://schemas.microsoft.com/office/drawing/2014/main" id="{A7EC9A98-566F-214D-8ACF-C8B5161E0223}"/>
              </a:ext>
            </a:extLst>
          </p:cNvPr>
          <p:cNvPicPr>
            <a:picLocks noChangeAspect="1"/>
          </p:cNvPicPr>
          <p:nvPr/>
        </p:nvPicPr>
        <p:blipFill>
          <a:blip r:embed="rId9"/>
          <a:stretch>
            <a:fillRect/>
          </a:stretch>
        </p:blipFill>
        <p:spPr>
          <a:xfrm>
            <a:off x="55614" y="2386360"/>
            <a:ext cx="5646832" cy="4169968"/>
          </a:xfrm>
          <a:prstGeom prst="rect">
            <a:avLst/>
          </a:prstGeom>
        </p:spPr>
      </p:pic>
    </p:spTree>
    <p:extLst>
      <p:ext uri="{BB962C8B-B14F-4D97-AF65-F5344CB8AC3E}">
        <p14:creationId xmlns:p14="http://schemas.microsoft.com/office/powerpoint/2010/main" val="21089587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9BFF548-5C8C-4541-AD3C-EC49D6F40345}"/>
              </a:ext>
            </a:extLst>
          </p:cNvPr>
          <p:cNvSpPr txBox="1">
            <a:spLocks/>
          </p:cNvSpPr>
          <p:nvPr/>
        </p:nvSpPr>
        <p:spPr>
          <a:xfrm>
            <a:off x="677334" y="609600"/>
            <a:ext cx="8596668" cy="132080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Towards sustainable agriculture</a:t>
            </a:r>
            <a:endParaRPr lang="en-US" dirty="0"/>
          </a:p>
        </p:txBody>
      </p:sp>
      <p:sp>
        <p:nvSpPr>
          <p:cNvPr id="5" name="Content Placeholder 2">
            <a:extLst>
              <a:ext uri="{FF2B5EF4-FFF2-40B4-BE49-F238E27FC236}">
                <a16:creationId xmlns:a16="http://schemas.microsoft.com/office/drawing/2014/main" id="{75417601-63EE-174A-9012-00646A7102C3}"/>
              </a:ext>
            </a:extLst>
          </p:cNvPr>
          <p:cNvSpPr>
            <a:spLocks noGrp="1"/>
          </p:cNvSpPr>
          <p:nvPr>
            <p:ph idx="1"/>
          </p:nvPr>
        </p:nvSpPr>
        <p:spPr>
          <a:xfrm>
            <a:off x="6336286" y="2160590"/>
            <a:ext cx="5423429" cy="1731068"/>
          </a:xfrm>
        </p:spPr>
        <p:txBody>
          <a:bodyPr>
            <a:normAutofit fontScale="92500" lnSpcReduction="10000"/>
          </a:bodyPr>
          <a:lstStyle/>
          <a:p>
            <a:r>
              <a:rPr lang="en-US" sz="2400" dirty="0"/>
              <a:t>“Right input, right amount, right time, and the right place” (</a:t>
            </a:r>
            <a:r>
              <a:rPr lang="en-US" sz="2400" dirty="0" err="1"/>
              <a:t>Hooi</a:t>
            </a:r>
            <a:r>
              <a:rPr lang="en-US" sz="2400" dirty="0"/>
              <a:t> et al. 2008)</a:t>
            </a:r>
          </a:p>
          <a:p>
            <a:pPr>
              <a:lnSpc>
                <a:spcPct val="90000"/>
              </a:lnSpc>
            </a:pPr>
            <a:endParaRPr lang="en-US" sz="2400" dirty="0"/>
          </a:p>
          <a:p>
            <a:pPr>
              <a:lnSpc>
                <a:spcPct val="90000"/>
              </a:lnSpc>
            </a:pPr>
            <a:r>
              <a:rPr lang="en-US" sz="2400" dirty="0"/>
              <a:t>Shift towards more sustainable systems</a:t>
            </a:r>
          </a:p>
          <a:p>
            <a:pPr lvl="1"/>
            <a:r>
              <a:rPr lang="en-US" sz="1800" dirty="0"/>
              <a:t>Reduction of inputs</a:t>
            </a:r>
          </a:p>
          <a:p>
            <a:pPr>
              <a:lnSpc>
                <a:spcPct val="90000"/>
              </a:lnSpc>
            </a:pPr>
            <a:endParaRPr lang="en-US" sz="2400" dirty="0"/>
          </a:p>
          <a:p>
            <a:endParaRPr lang="en-US" sz="3200" dirty="0"/>
          </a:p>
        </p:txBody>
      </p:sp>
      <p:pic>
        <p:nvPicPr>
          <p:cNvPr id="6" name="Picture 5">
            <a:extLst>
              <a:ext uri="{FF2B5EF4-FFF2-40B4-BE49-F238E27FC236}">
                <a16:creationId xmlns:a16="http://schemas.microsoft.com/office/drawing/2014/main" id="{D528B7E6-B3E5-5F46-8988-F5C7E7F35C32}"/>
              </a:ext>
            </a:extLst>
          </p:cNvPr>
          <p:cNvPicPr>
            <a:picLocks noChangeAspect="1"/>
          </p:cNvPicPr>
          <p:nvPr/>
        </p:nvPicPr>
        <p:blipFill rotWithShape="1">
          <a:blip r:embed="rId3"/>
          <a:srcRect t="8865" r="3" b="10930"/>
          <a:stretch/>
        </p:blipFill>
        <p:spPr>
          <a:xfrm>
            <a:off x="677334" y="2159331"/>
            <a:ext cx="5423429" cy="3882362"/>
          </a:xfrm>
          <a:prstGeom prst="rect">
            <a:avLst/>
          </a:prstGeom>
        </p:spPr>
      </p:pic>
      <p:grpSp>
        <p:nvGrpSpPr>
          <p:cNvPr id="7" name="Group 6">
            <a:extLst>
              <a:ext uri="{FF2B5EF4-FFF2-40B4-BE49-F238E27FC236}">
                <a16:creationId xmlns:a16="http://schemas.microsoft.com/office/drawing/2014/main" id="{5FBE34F6-82E4-2642-A888-39F806BB4637}"/>
              </a:ext>
            </a:extLst>
          </p:cNvPr>
          <p:cNvGrpSpPr/>
          <p:nvPr/>
        </p:nvGrpSpPr>
        <p:grpSpPr>
          <a:xfrm>
            <a:off x="9628896" y="4555230"/>
            <a:ext cx="2449500" cy="1716321"/>
            <a:chOff x="6451905" y="2160589"/>
            <a:chExt cx="2449500" cy="1716321"/>
          </a:xfrm>
        </p:grpSpPr>
        <p:pic>
          <p:nvPicPr>
            <p:cNvPr id="8" name="Picture 7">
              <a:extLst>
                <a:ext uri="{FF2B5EF4-FFF2-40B4-BE49-F238E27FC236}">
                  <a16:creationId xmlns:a16="http://schemas.microsoft.com/office/drawing/2014/main" id="{616BA43D-6102-9045-A8C5-98F2A3295A09}"/>
                </a:ext>
              </a:extLst>
            </p:cNvPr>
            <p:cNvPicPr>
              <a:picLocks noChangeAspect="1"/>
            </p:cNvPicPr>
            <p:nvPr/>
          </p:nvPicPr>
          <p:blipFill rotWithShape="1">
            <a:blip r:embed="rId4"/>
            <a:srcRect r="65935" b="33818"/>
            <a:stretch/>
          </p:blipFill>
          <p:spPr>
            <a:xfrm>
              <a:off x="6593115" y="2160589"/>
              <a:ext cx="2308290" cy="1320801"/>
            </a:xfrm>
            <a:prstGeom prst="rect">
              <a:avLst/>
            </a:prstGeom>
          </p:spPr>
        </p:pic>
        <p:sp>
          <p:nvSpPr>
            <p:cNvPr id="9" name="TextBox 8">
              <a:extLst>
                <a:ext uri="{FF2B5EF4-FFF2-40B4-BE49-F238E27FC236}">
                  <a16:creationId xmlns:a16="http://schemas.microsoft.com/office/drawing/2014/main" id="{7E302234-B493-514C-B03D-D6838EA45D58}"/>
                </a:ext>
              </a:extLst>
            </p:cNvPr>
            <p:cNvSpPr txBox="1"/>
            <p:nvPr/>
          </p:nvSpPr>
          <p:spPr>
            <a:xfrm>
              <a:off x="6451905" y="3446023"/>
              <a:ext cx="2108719" cy="430887"/>
            </a:xfrm>
            <a:prstGeom prst="rect">
              <a:avLst/>
            </a:prstGeom>
            <a:noFill/>
          </p:spPr>
          <p:txBody>
            <a:bodyPr wrap="square" rtlCol="0">
              <a:spAutoFit/>
            </a:bodyPr>
            <a:lstStyle/>
            <a:p>
              <a:pPr algn="ctr"/>
              <a:r>
                <a:rPr lang="en-US" sz="1100" dirty="0"/>
                <a:t>Sustainability and environmental protection</a:t>
              </a:r>
            </a:p>
          </p:txBody>
        </p:sp>
      </p:grpSp>
      <p:grpSp>
        <p:nvGrpSpPr>
          <p:cNvPr id="10" name="Group 9">
            <a:extLst>
              <a:ext uri="{FF2B5EF4-FFF2-40B4-BE49-F238E27FC236}">
                <a16:creationId xmlns:a16="http://schemas.microsoft.com/office/drawing/2014/main" id="{A2164571-D328-5945-8757-8AB86EDD0092}"/>
              </a:ext>
            </a:extLst>
          </p:cNvPr>
          <p:cNvGrpSpPr/>
          <p:nvPr/>
        </p:nvGrpSpPr>
        <p:grpSpPr>
          <a:xfrm>
            <a:off x="6605355" y="4287177"/>
            <a:ext cx="2518949" cy="1768930"/>
            <a:chOff x="6792686" y="4272432"/>
            <a:chExt cx="2518949" cy="1768930"/>
          </a:xfrm>
        </p:grpSpPr>
        <p:pic>
          <p:nvPicPr>
            <p:cNvPr id="11" name="Picture 10">
              <a:extLst>
                <a:ext uri="{FF2B5EF4-FFF2-40B4-BE49-F238E27FC236}">
                  <a16:creationId xmlns:a16="http://schemas.microsoft.com/office/drawing/2014/main" id="{91AFF5ED-7AE3-AB48-A9C1-027B44A49AD8}"/>
                </a:ext>
              </a:extLst>
            </p:cNvPr>
            <p:cNvPicPr>
              <a:picLocks noChangeAspect="1"/>
            </p:cNvPicPr>
            <p:nvPr/>
          </p:nvPicPr>
          <p:blipFill rotWithShape="1">
            <a:blip r:embed="rId4"/>
            <a:srcRect l="74322" b="26863"/>
            <a:stretch/>
          </p:blipFill>
          <p:spPr>
            <a:xfrm>
              <a:off x="6792686" y="4272432"/>
              <a:ext cx="2108719" cy="1768930"/>
            </a:xfrm>
            <a:prstGeom prst="rect">
              <a:avLst/>
            </a:prstGeom>
          </p:spPr>
        </p:pic>
        <p:sp>
          <p:nvSpPr>
            <p:cNvPr id="12" name="TextBox 11">
              <a:extLst>
                <a:ext uri="{FF2B5EF4-FFF2-40B4-BE49-F238E27FC236}">
                  <a16:creationId xmlns:a16="http://schemas.microsoft.com/office/drawing/2014/main" id="{F973BAAF-3A46-A845-8F9C-912224078760}"/>
                </a:ext>
              </a:extLst>
            </p:cNvPr>
            <p:cNvSpPr txBox="1"/>
            <p:nvPr/>
          </p:nvSpPr>
          <p:spPr>
            <a:xfrm>
              <a:off x="7202916" y="5753353"/>
              <a:ext cx="2108719" cy="261610"/>
            </a:xfrm>
            <a:prstGeom prst="rect">
              <a:avLst/>
            </a:prstGeom>
            <a:noFill/>
          </p:spPr>
          <p:txBody>
            <a:bodyPr wrap="square" rtlCol="0">
              <a:spAutoFit/>
            </a:bodyPr>
            <a:lstStyle/>
            <a:p>
              <a:r>
                <a:rPr lang="en-US" sz="1100" dirty="0"/>
                <a:t>Economic benefits</a:t>
              </a:r>
            </a:p>
          </p:txBody>
        </p:sp>
      </p:grpSp>
    </p:spTree>
    <p:extLst>
      <p:ext uri="{BB962C8B-B14F-4D97-AF65-F5344CB8AC3E}">
        <p14:creationId xmlns:p14="http://schemas.microsoft.com/office/powerpoint/2010/main" val="21649829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8ECB2B-238F-DD41-8BFA-B61B6F144EF5}"/>
              </a:ext>
            </a:extLst>
          </p:cNvPr>
          <p:cNvSpPr>
            <a:spLocks noGrp="1"/>
          </p:cNvSpPr>
          <p:nvPr>
            <p:ph type="title"/>
          </p:nvPr>
        </p:nvSpPr>
        <p:spPr/>
        <p:txBody>
          <a:bodyPr/>
          <a:lstStyle/>
          <a:p>
            <a:r>
              <a:rPr lang="en-US" dirty="0"/>
              <a:t>Goal and Objectives</a:t>
            </a:r>
          </a:p>
        </p:txBody>
      </p:sp>
      <p:sp>
        <p:nvSpPr>
          <p:cNvPr id="3" name="Content Placeholder 2">
            <a:extLst>
              <a:ext uri="{FF2B5EF4-FFF2-40B4-BE49-F238E27FC236}">
                <a16:creationId xmlns:a16="http://schemas.microsoft.com/office/drawing/2014/main" id="{90E3DECD-404E-1C4A-8F30-E762E6854A90}"/>
              </a:ext>
            </a:extLst>
          </p:cNvPr>
          <p:cNvSpPr>
            <a:spLocks noGrp="1"/>
          </p:cNvSpPr>
          <p:nvPr>
            <p:ph idx="1"/>
          </p:nvPr>
        </p:nvSpPr>
        <p:spPr>
          <a:xfrm>
            <a:off x="-136161" y="2005507"/>
            <a:ext cx="5461272" cy="4351338"/>
          </a:xfrm>
        </p:spPr>
        <p:txBody>
          <a:bodyPr>
            <a:normAutofit fontScale="92500" lnSpcReduction="20000"/>
          </a:bodyPr>
          <a:lstStyle/>
          <a:p>
            <a:pPr lvl="1"/>
            <a:r>
              <a:rPr lang="en-US" dirty="0"/>
              <a:t>Identify drivers of production (grain yield), quality (grain protein), and net-returns for Northern Great Plains small-grain agroecosystems and evaluates their relatedness and consistency between fields and years.</a:t>
            </a:r>
          </a:p>
          <a:p>
            <a:pPr lvl="1"/>
            <a:endParaRPr lang="en-US" dirty="0"/>
          </a:p>
          <a:p>
            <a:pPr lvl="1"/>
            <a:r>
              <a:rPr lang="en-US" dirty="0"/>
              <a:t>What are the drivers of production, quality, and net-returns within fields for a given year? </a:t>
            </a:r>
          </a:p>
          <a:p>
            <a:pPr lvl="2"/>
            <a:r>
              <a:rPr lang="en-US" dirty="0"/>
              <a:t>How does this vary for the same field in different years?</a:t>
            </a:r>
          </a:p>
          <a:p>
            <a:pPr lvl="1"/>
            <a:r>
              <a:rPr lang="en-US" dirty="0"/>
              <a:t>How consistent are drivers for fields of the same farm? Same region?</a:t>
            </a:r>
          </a:p>
          <a:p>
            <a:pPr lvl="2"/>
            <a:r>
              <a:rPr lang="en-US" dirty="0"/>
              <a:t>Are the drivers of variation for all fields of a farm consistent for a given year? </a:t>
            </a:r>
          </a:p>
          <a:p>
            <a:endParaRPr lang="en-US" dirty="0"/>
          </a:p>
        </p:txBody>
      </p:sp>
      <p:pic>
        <p:nvPicPr>
          <p:cNvPr id="10" name="Picture 9" descr="A picture containing outdoor, map, grass, field&#10;&#10;Description automatically generated">
            <a:extLst>
              <a:ext uri="{FF2B5EF4-FFF2-40B4-BE49-F238E27FC236}">
                <a16:creationId xmlns:a16="http://schemas.microsoft.com/office/drawing/2014/main" id="{26DCE3CC-189C-BF43-BACE-DF43CAD7D9DA}"/>
              </a:ext>
            </a:extLst>
          </p:cNvPr>
          <p:cNvPicPr>
            <a:picLocks noChangeAspect="1"/>
          </p:cNvPicPr>
          <p:nvPr/>
        </p:nvPicPr>
        <p:blipFill>
          <a:blip r:embed="rId3"/>
          <a:stretch>
            <a:fillRect/>
          </a:stretch>
        </p:blipFill>
        <p:spPr>
          <a:xfrm>
            <a:off x="5709684" y="1073777"/>
            <a:ext cx="6248400" cy="5283200"/>
          </a:xfrm>
          <a:prstGeom prst="rect">
            <a:avLst/>
          </a:prstGeom>
        </p:spPr>
      </p:pic>
      <p:sp>
        <p:nvSpPr>
          <p:cNvPr id="15" name="Oval 14">
            <a:extLst>
              <a:ext uri="{FF2B5EF4-FFF2-40B4-BE49-F238E27FC236}">
                <a16:creationId xmlns:a16="http://schemas.microsoft.com/office/drawing/2014/main" id="{E4534C21-A41C-C644-90AF-4E74F3D4D50B}"/>
              </a:ext>
            </a:extLst>
          </p:cNvPr>
          <p:cNvSpPr/>
          <p:nvPr/>
        </p:nvSpPr>
        <p:spPr>
          <a:xfrm>
            <a:off x="9770101" y="4888537"/>
            <a:ext cx="314793" cy="43471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137586A8-4DA0-2E4F-8E1E-8D8B48E6D4A7}"/>
              </a:ext>
            </a:extLst>
          </p:cNvPr>
          <p:cNvSpPr/>
          <p:nvPr/>
        </p:nvSpPr>
        <p:spPr>
          <a:xfrm>
            <a:off x="7079249" y="2725484"/>
            <a:ext cx="314793" cy="43471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D5DBC606-34AE-E545-85E6-D6771B7FB987}"/>
              </a:ext>
            </a:extLst>
          </p:cNvPr>
          <p:cNvSpPr/>
          <p:nvPr/>
        </p:nvSpPr>
        <p:spPr>
          <a:xfrm>
            <a:off x="7614419" y="2367524"/>
            <a:ext cx="314793" cy="43471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74662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8"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7AB0835E-C890-854A-8FC9-742B8D9C8F6C}"/>
                  </a:ext>
                </a:extLst>
              </p:cNvPr>
              <p:cNvSpPr>
                <a:spLocks noGrp="1"/>
              </p:cNvSpPr>
              <p:nvPr>
                <p:ph idx="1"/>
              </p:nvPr>
            </p:nvSpPr>
            <p:spPr>
              <a:xfrm>
                <a:off x="1166434" y="1666317"/>
                <a:ext cx="10187366" cy="5167313"/>
              </a:xfrm>
            </p:spPr>
            <p:txBody>
              <a:bodyPr>
                <a:normAutofit fontScale="92500" lnSpcReduction="20000"/>
              </a:bodyPr>
              <a:lstStyle/>
              <a:p>
                <a:r>
                  <a:rPr lang="en-US" dirty="0"/>
                  <a:t>7 fields, 3 farms</a:t>
                </a:r>
              </a:p>
              <a:p>
                <a:endParaRPr lang="en-US" dirty="0"/>
              </a:p>
              <a:p>
                <a:endParaRPr lang="en-US" dirty="0"/>
              </a:p>
              <a:p>
                <a:pPr marL="0" indent="0">
                  <a:buNone/>
                </a:pPr>
                <a:endParaRPr lang="en-US" dirty="0"/>
              </a:p>
              <a:p>
                <a:pPr marL="0" indent="0">
                  <a:buNone/>
                </a:pPr>
                <a:endParaRPr lang="en-US" dirty="0"/>
              </a:p>
              <a:p>
                <a:pPr marL="0" indent="0">
                  <a:buNone/>
                </a:pPr>
                <a:endParaRPr lang="en-US" dirty="0"/>
              </a:p>
              <a:p>
                <a:r>
                  <a:rPr lang="en-US" dirty="0"/>
                  <a:t>On-Farm Data: Yield (bushels/acre), grain protein content (%), as-applied fertilizer (</a:t>
                </a:r>
                <a:r>
                  <a:rPr lang="en-US" dirty="0" err="1"/>
                  <a:t>lbs</a:t>
                </a:r>
                <a:r>
                  <a:rPr lang="en-US" dirty="0"/>
                  <a:t>/acre)</a:t>
                </a:r>
                <a14:m>
                  <m:oMath xmlns:m="http://schemas.openxmlformats.org/officeDocument/2006/math">
                    <m:r>
                      <a:rPr lang="en-US" sz="2400" b="0" i="1" smtClean="0">
                        <a:latin typeface="Cambria Math" panose="02040503050406030204" pitchFamily="18" charset="0"/>
                      </a:rPr>
                      <m:t>)</m:t>
                    </m:r>
                  </m:oMath>
                </a14:m>
                <a:endParaRPr lang="en-US" sz="2400" dirty="0"/>
              </a:p>
              <a:p>
                <a:pPr marL="0" indent="0" algn="ctr">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𝑁𝑒𝑡𝑅𝑒𝑡𝑢𝑟𝑛</m:t>
                      </m:r>
                      <m:d>
                        <m:dPr>
                          <m:ctrlPr>
                            <a:rPr lang="en-US" sz="2400" b="0" i="1" smtClean="0">
                              <a:latin typeface="Cambria Math" panose="02040503050406030204" pitchFamily="18" charset="0"/>
                            </a:rPr>
                          </m:ctrlPr>
                        </m:dPr>
                        <m:e>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m:t>
                              </m:r>
                            </m:num>
                            <m:den>
                              <m:r>
                                <a:rPr lang="en-US" sz="2400" b="0" i="1" smtClean="0">
                                  <a:latin typeface="Cambria Math" panose="02040503050406030204" pitchFamily="18" charset="0"/>
                                </a:rPr>
                                <m:t>𝑎𝑐</m:t>
                              </m:r>
                            </m:den>
                          </m:f>
                        </m:e>
                      </m:d>
                      <m:r>
                        <a:rPr lang="en-US" sz="2400" b="0" i="1" smtClean="0">
                          <a:latin typeface="Cambria Math" panose="02040503050406030204" pitchFamily="18" charset="0"/>
                        </a:rPr>
                        <m:t>=</m:t>
                      </m:r>
                      <m:r>
                        <a:rPr lang="en-US" sz="2400" b="0" i="1" smtClean="0">
                          <a:latin typeface="Cambria Math" panose="02040503050406030204" pitchFamily="18" charset="0"/>
                        </a:rPr>
                        <m:t>𝑦𝑖𝑒𝑙𝑑</m:t>
                      </m:r>
                      <m:r>
                        <a:rPr lang="en-US" sz="2400" b="0" i="1" smtClean="0">
                          <a:latin typeface="Cambria Math" panose="02040503050406030204" pitchFamily="18" charset="0"/>
                        </a:rPr>
                        <m:t>∗(</m:t>
                      </m:r>
                      <m:r>
                        <a:rPr lang="en-US" sz="2400" b="0" i="1" smtClean="0">
                          <a:latin typeface="Cambria Math" panose="02040503050406030204" pitchFamily="18" charset="0"/>
                        </a:rPr>
                        <m:t>𝐵𝑝</m:t>
                      </m:r>
                      <m:r>
                        <a:rPr lang="en-US" sz="2400" b="0" i="1" smtClean="0">
                          <a:latin typeface="Cambria Math" panose="02040503050406030204" pitchFamily="18" charset="0"/>
                        </a:rPr>
                        <m:t>±</m:t>
                      </m:r>
                      <m:r>
                        <a:rPr lang="en-US" sz="2400" b="0" i="1" smtClean="0">
                          <a:latin typeface="Cambria Math" panose="02040503050406030204" pitchFamily="18" charset="0"/>
                        </a:rPr>
                        <m:t>𝑃𝑟𝑜𝑡𝑒𝑖𝑛𝑃𝐷</m:t>
                      </m:r>
                      <m:r>
                        <a:rPr lang="en-US" sz="2400" b="0" i="1" smtClean="0">
                          <a:latin typeface="Cambria Math" panose="02040503050406030204" pitchFamily="18" charset="0"/>
                        </a:rPr>
                        <m:t>) - (</m:t>
                      </m:r>
                      <m:r>
                        <a:rPr lang="en-US" sz="2400" b="0" i="1" smtClean="0">
                          <a:latin typeface="Cambria Math" panose="02040503050406030204" pitchFamily="18" charset="0"/>
                        </a:rPr>
                        <m:t>𝐶𝑁</m:t>
                      </m:r>
                      <m:r>
                        <a:rPr lang="en-US" sz="2400" b="0" i="1" smtClean="0">
                          <a:latin typeface="Cambria Math" panose="02040503050406030204" pitchFamily="18" charset="0"/>
                        </a:rPr>
                        <m:t> * </m:t>
                      </m:r>
                      <m:r>
                        <a:rPr lang="en-US" sz="2400" b="0" i="1" smtClean="0">
                          <a:latin typeface="Cambria Math" panose="02040503050406030204" pitchFamily="18" charset="0"/>
                        </a:rPr>
                        <m:t>𝑁</m:t>
                      </m:r>
                      <m:r>
                        <a:rPr lang="en-US" sz="2400" b="0" i="1" smtClean="0">
                          <a:latin typeface="Cambria Math" panose="02040503050406030204" pitchFamily="18" charset="0"/>
                        </a:rPr>
                        <m:t>) - </m:t>
                      </m:r>
                      <m:r>
                        <a:rPr lang="en-US" sz="2400" b="0" i="1" smtClean="0">
                          <a:latin typeface="Cambria Math" panose="02040503050406030204" pitchFamily="18" charset="0"/>
                        </a:rPr>
                        <m:t>𝐹𝐶</m:t>
                      </m:r>
                    </m:oMath>
                  </m:oMathPara>
                </a14:m>
                <a:endParaRPr lang="en-US" sz="2400" dirty="0"/>
              </a:p>
              <a:p>
                <a:pPr marL="0" indent="0" algn="ctr">
                  <a:buNone/>
                </a:pPr>
                <a:r>
                  <a:rPr lang="en-US" sz="2400" dirty="0"/>
                  <a:t>CN = cost of nitrogen ($/</a:t>
                </a:r>
                <a:r>
                  <a:rPr lang="en-US" sz="2400" dirty="0" err="1"/>
                  <a:t>lbs</a:t>
                </a:r>
                <a:r>
                  <a:rPr lang="en-US" sz="2400" dirty="0"/>
                  <a:t>)</a:t>
                </a:r>
              </a:p>
              <a:p>
                <a:pPr marL="0" indent="0" algn="ctr">
                  <a:buNone/>
                </a:pPr>
                <a:r>
                  <a:rPr lang="en-US" sz="2400" dirty="0"/>
                  <a:t>N = as-applied nitrogen (</a:t>
                </a:r>
                <a:r>
                  <a:rPr lang="en-US" sz="2400" dirty="0" err="1"/>
                  <a:t>lbs</a:t>
                </a:r>
                <a:r>
                  <a:rPr lang="en-US" sz="2400" dirty="0"/>
                  <a:t>/ac)</a:t>
                </a:r>
              </a:p>
              <a:p>
                <a:pPr marL="0" indent="0" algn="ctr">
                  <a:buNone/>
                </a:pPr>
                <a:r>
                  <a:rPr lang="en-US" sz="2400" dirty="0"/>
                  <a:t>FC = Fixed costs ($/ac)</a:t>
                </a:r>
              </a:p>
              <a:p>
                <a:pPr marL="0" indent="0" algn="ctr">
                  <a:buNone/>
                </a:pPr>
                <a:endParaRPr lang="en-US" sz="2400" dirty="0"/>
              </a:p>
            </p:txBody>
          </p:sp>
        </mc:Choice>
        <mc:Fallback>
          <p:sp>
            <p:nvSpPr>
              <p:cNvPr id="3" name="Content Placeholder 2">
                <a:extLst>
                  <a:ext uri="{FF2B5EF4-FFF2-40B4-BE49-F238E27FC236}">
                    <a16:creationId xmlns:a16="http://schemas.microsoft.com/office/drawing/2014/main" id="{7AB0835E-C890-854A-8FC9-742B8D9C8F6C}"/>
                  </a:ext>
                </a:extLst>
              </p:cNvPr>
              <p:cNvSpPr>
                <a:spLocks noGrp="1" noRot="1" noChangeAspect="1" noMove="1" noResize="1" noEditPoints="1" noAdjustHandles="1" noChangeArrowheads="1" noChangeShapeType="1" noTextEdit="1"/>
              </p:cNvSpPr>
              <p:nvPr>
                <p:ph idx="1"/>
              </p:nvPr>
            </p:nvSpPr>
            <p:spPr>
              <a:xfrm>
                <a:off x="1166434" y="1666317"/>
                <a:ext cx="10187366" cy="5167313"/>
              </a:xfrm>
              <a:blipFill>
                <a:blip r:embed="rId3"/>
                <a:stretch>
                  <a:fillRect l="-872" t="-2696" r="-1121"/>
                </a:stretch>
              </a:blipFill>
            </p:spPr>
            <p:txBody>
              <a:bodyPr/>
              <a:lstStyle/>
              <a:p>
                <a:r>
                  <a:rPr lang="en-US">
                    <a:noFill/>
                  </a:rPr>
                  <a:t> </a:t>
                </a:r>
              </a:p>
            </p:txBody>
          </p:sp>
        </mc:Fallback>
      </mc:AlternateContent>
      <p:pic>
        <p:nvPicPr>
          <p:cNvPr id="28" name="Picture 27">
            <a:extLst>
              <a:ext uri="{FF2B5EF4-FFF2-40B4-BE49-F238E27FC236}">
                <a16:creationId xmlns:a16="http://schemas.microsoft.com/office/drawing/2014/main" id="{9A4222DE-1B8A-564A-9856-D2598486241A}"/>
              </a:ext>
            </a:extLst>
          </p:cNvPr>
          <p:cNvPicPr>
            <a:picLocks noChangeAspect="1"/>
          </p:cNvPicPr>
          <p:nvPr/>
        </p:nvPicPr>
        <p:blipFill>
          <a:blip r:embed="rId4"/>
          <a:stretch>
            <a:fillRect/>
          </a:stretch>
        </p:blipFill>
        <p:spPr>
          <a:xfrm>
            <a:off x="4465675" y="3013805"/>
            <a:ext cx="6718004" cy="377640"/>
          </a:xfrm>
          <a:prstGeom prst="rect">
            <a:avLst/>
          </a:prstGeom>
        </p:spPr>
      </p:pic>
      <p:pic>
        <p:nvPicPr>
          <p:cNvPr id="22" name="Picture 21" descr="A close up of a map&#10;&#10;Description automatically generated">
            <a:extLst>
              <a:ext uri="{FF2B5EF4-FFF2-40B4-BE49-F238E27FC236}">
                <a16:creationId xmlns:a16="http://schemas.microsoft.com/office/drawing/2014/main" id="{E9A6FC39-5E41-A44B-BC9D-0ADD0F5D73B9}"/>
              </a:ext>
            </a:extLst>
          </p:cNvPr>
          <p:cNvPicPr>
            <a:picLocks noChangeAspect="1"/>
          </p:cNvPicPr>
          <p:nvPr/>
        </p:nvPicPr>
        <p:blipFill>
          <a:blip r:embed="rId5"/>
          <a:stretch>
            <a:fillRect/>
          </a:stretch>
        </p:blipFill>
        <p:spPr>
          <a:xfrm>
            <a:off x="171924" y="1948470"/>
            <a:ext cx="2178955" cy="2178955"/>
          </a:xfrm>
          <a:prstGeom prst="rect">
            <a:avLst/>
          </a:prstGeom>
        </p:spPr>
      </p:pic>
      <p:sp>
        <p:nvSpPr>
          <p:cNvPr id="2" name="Title 1">
            <a:extLst>
              <a:ext uri="{FF2B5EF4-FFF2-40B4-BE49-F238E27FC236}">
                <a16:creationId xmlns:a16="http://schemas.microsoft.com/office/drawing/2014/main" id="{05EF18BB-43E3-C34F-9E56-A6D717908FEA}"/>
              </a:ext>
            </a:extLst>
          </p:cNvPr>
          <p:cNvSpPr>
            <a:spLocks noGrp="1"/>
          </p:cNvSpPr>
          <p:nvPr>
            <p:ph type="title"/>
          </p:nvPr>
        </p:nvSpPr>
        <p:spPr/>
        <p:txBody>
          <a:bodyPr/>
          <a:lstStyle/>
          <a:p>
            <a:r>
              <a:rPr lang="en-US" dirty="0"/>
              <a:t>Methods</a:t>
            </a:r>
          </a:p>
        </p:txBody>
      </p:sp>
      <p:pic>
        <p:nvPicPr>
          <p:cNvPr id="17" name="Picture 16">
            <a:extLst>
              <a:ext uri="{FF2B5EF4-FFF2-40B4-BE49-F238E27FC236}">
                <a16:creationId xmlns:a16="http://schemas.microsoft.com/office/drawing/2014/main" id="{7C56097E-98C4-7C43-8E55-A5C55BE24423}"/>
              </a:ext>
            </a:extLst>
          </p:cNvPr>
          <p:cNvPicPr>
            <a:picLocks noChangeAspect="1"/>
          </p:cNvPicPr>
          <p:nvPr/>
        </p:nvPicPr>
        <p:blipFill>
          <a:blip r:embed="rId6"/>
          <a:stretch>
            <a:fillRect/>
          </a:stretch>
        </p:blipFill>
        <p:spPr>
          <a:xfrm>
            <a:off x="23801" y="4991130"/>
            <a:ext cx="2285265" cy="1501745"/>
          </a:xfrm>
          <a:prstGeom prst="rect">
            <a:avLst/>
          </a:prstGeom>
        </p:spPr>
      </p:pic>
      <p:pic>
        <p:nvPicPr>
          <p:cNvPr id="30" name="Picture 29">
            <a:extLst>
              <a:ext uri="{FF2B5EF4-FFF2-40B4-BE49-F238E27FC236}">
                <a16:creationId xmlns:a16="http://schemas.microsoft.com/office/drawing/2014/main" id="{70AE2371-E074-1544-84DF-B8783AC5589F}"/>
              </a:ext>
            </a:extLst>
          </p:cNvPr>
          <p:cNvPicPr>
            <a:picLocks noChangeAspect="1"/>
          </p:cNvPicPr>
          <p:nvPr/>
        </p:nvPicPr>
        <p:blipFill>
          <a:blip r:embed="rId7"/>
          <a:stretch>
            <a:fillRect/>
          </a:stretch>
        </p:blipFill>
        <p:spPr>
          <a:xfrm>
            <a:off x="4371903" y="2761658"/>
            <a:ext cx="387709" cy="364903"/>
          </a:xfrm>
          <a:prstGeom prst="rect">
            <a:avLst/>
          </a:prstGeom>
        </p:spPr>
      </p:pic>
      <p:pic>
        <p:nvPicPr>
          <p:cNvPr id="10" name="Picture 9" descr="A screenshot of a cell phone&#10;&#10;Description automatically generated">
            <a:extLst>
              <a:ext uri="{FF2B5EF4-FFF2-40B4-BE49-F238E27FC236}">
                <a16:creationId xmlns:a16="http://schemas.microsoft.com/office/drawing/2014/main" id="{64D55658-752D-EA4D-95EE-2425BD913D83}"/>
              </a:ext>
            </a:extLst>
          </p:cNvPr>
          <p:cNvPicPr>
            <a:picLocks noChangeAspect="1"/>
          </p:cNvPicPr>
          <p:nvPr/>
        </p:nvPicPr>
        <p:blipFill rotWithShape="1">
          <a:blip r:embed="rId8"/>
          <a:srcRect b="30076"/>
          <a:stretch/>
        </p:blipFill>
        <p:spPr>
          <a:xfrm>
            <a:off x="4000500" y="578813"/>
            <a:ext cx="7353300" cy="2264493"/>
          </a:xfrm>
          <a:prstGeom prst="rect">
            <a:avLst/>
          </a:prstGeom>
        </p:spPr>
      </p:pic>
      <p:pic>
        <p:nvPicPr>
          <p:cNvPr id="24" name="Picture 23">
            <a:extLst>
              <a:ext uri="{FF2B5EF4-FFF2-40B4-BE49-F238E27FC236}">
                <a16:creationId xmlns:a16="http://schemas.microsoft.com/office/drawing/2014/main" id="{A480A43D-4E17-534A-88FD-E1E604C15F36}"/>
              </a:ext>
            </a:extLst>
          </p:cNvPr>
          <p:cNvPicPr>
            <a:picLocks noChangeAspect="1"/>
          </p:cNvPicPr>
          <p:nvPr/>
        </p:nvPicPr>
        <p:blipFill>
          <a:blip r:embed="rId9"/>
          <a:stretch>
            <a:fillRect/>
          </a:stretch>
        </p:blipFill>
        <p:spPr>
          <a:xfrm>
            <a:off x="5157188" y="2823014"/>
            <a:ext cx="5932173" cy="214934"/>
          </a:xfrm>
          <a:prstGeom prst="rect">
            <a:avLst/>
          </a:prstGeom>
        </p:spPr>
      </p:pic>
    </p:spTree>
    <p:extLst>
      <p:ext uri="{BB962C8B-B14F-4D97-AF65-F5344CB8AC3E}">
        <p14:creationId xmlns:p14="http://schemas.microsoft.com/office/powerpoint/2010/main" val="6476082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C1B53AB1-10EE-4094-BAA1-C7C140976C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E4DC7FA-010D-624F-8E54-AC8AE453E7B6}"/>
              </a:ext>
            </a:extLst>
          </p:cNvPr>
          <p:cNvSpPr>
            <a:spLocks noGrp="1"/>
          </p:cNvSpPr>
          <p:nvPr>
            <p:ph type="title"/>
          </p:nvPr>
        </p:nvSpPr>
        <p:spPr>
          <a:xfrm>
            <a:off x="5016371" y="560173"/>
            <a:ext cx="6337427" cy="1664043"/>
          </a:xfrm>
        </p:spPr>
        <p:txBody>
          <a:bodyPr>
            <a:normAutofit/>
          </a:bodyPr>
          <a:lstStyle/>
          <a:p>
            <a:r>
              <a:rPr lang="en-US" sz="4000"/>
              <a:t>Methods</a:t>
            </a:r>
          </a:p>
        </p:txBody>
      </p:sp>
      <p:pic>
        <p:nvPicPr>
          <p:cNvPr id="11" name="Picture 10">
            <a:extLst>
              <a:ext uri="{FF2B5EF4-FFF2-40B4-BE49-F238E27FC236}">
                <a16:creationId xmlns:a16="http://schemas.microsoft.com/office/drawing/2014/main" id="{BC1C168A-5647-9043-AFD0-05DEF77A4D1C}"/>
              </a:ext>
            </a:extLst>
          </p:cNvPr>
          <p:cNvPicPr>
            <a:picLocks noChangeAspect="1"/>
          </p:cNvPicPr>
          <p:nvPr/>
        </p:nvPicPr>
        <p:blipFill>
          <a:blip r:embed="rId3"/>
          <a:stretch>
            <a:fillRect/>
          </a:stretch>
        </p:blipFill>
        <p:spPr>
          <a:xfrm>
            <a:off x="185595" y="633471"/>
            <a:ext cx="3995623" cy="2237548"/>
          </a:xfrm>
          <a:prstGeom prst="rect">
            <a:avLst/>
          </a:prstGeom>
        </p:spPr>
      </p:pic>
      <p:pic>
        <p:nvPicPr>
          <p:cNvPr id="4" name="Picture 3">
            <a:extLst>
              <a:ext uri="{FF2B5EF4-FFF2-40B4-BE49-F238E27FC236}">
                <a16:creationId xmlns:a16="http://schemas.microsoft.com/office/drawing/2014/main" id="{1B129DE7-FA8C-9B4C-9FC4-A50C874C76F2}"/>
              </a:ext>
            </a:extLst>
          </p:cNvPr>
          <p:cNvPicPr>
            <a:picLocks noChangeAspect="1"/>
          </p:cNvPicPr>
          <p:nvPr/>
        </p:nvPicPr>
        <p:blipFill>
          <a:blip r:embed="rId4"/>
          <a:stretch>
            <a:fillRect/>
          </a:stretch>
        </p:blipFill>
        <p:spPr>
          <a:xfrm>
            <a:off x="185595" y="3952507"/>
            <a:ext cx="3995623" cy="1917899"/>
          </a:xfrm>
          <a:prstGeom prst="rect">
            <a:avLst/>
          </a:prstGeom>
        </p:spPr>
      </p:pic>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BEC050DE-6A73-574D-A202-08F4C4A9CB46}"/>
                  </a:ext>
                </a:extLst>
              </p:cNvPr>
              <p:cNvSpPr>
                <a:spLocks noGrp="1"/>
              </p:cNvSpPr>
              <p:nvPr>
                <p:ph idx="1"/>
              </p:nvPr>
            </p:nvSpPr>
            <p:spPr>
              <a:xfrm>
                <a:off x="5016371" y="2405448"/>
                <a:ext cx="6337427" cy="3711147"/>
              </a:xfrm>
            </p:spPr>
            <p:txBody>
              <a:bodyPr>
                <a:normAutofit/>
              </a:bodyPr>
              <a:lstStyle/>
              <a:p>
                <a:r>
                  <a:rPr lang="en-US" sz="1600"/>
                  <a:t>Remotely sensed data: Elevation, slope, aspect, TPI, precipitation, growing degree days, vegetation indices (NDVI, NDRE, CIRE)</a:t>
                </a:r>
              </a:p>
              <a:p>
                <a:endParaRPr lang="en-US" sz="1600"/>
              </a:p>
              <a:p>
                <a:r>
                  <a:rPr lang="en-US" sz="1600"/>
                  <a:t>Generalized additive models with thin plate shrinkage splines</a:t>
                </a:r>
              </a:p>
              <a:p>
                <a:pPr marL="457200" lvl="1" indent="0">
                  <a:buNone/>
                </a:pPr>
                <a:endParaRPr lang="en-US" sz="1600"/>
              </a:p>
              <a:p>
                <a:pPr marL="457200" lvl="1" indent="0">
                  <a:buNone/>
                </a:pPr>
                <a14:m>
                  <m:oMathPara xmlns:m="http://schemas.openxmlformats.org/officeDocument/2006/math">
                    <m:oMathParaPr>
                      <m:jc m:val="centerGroup"/>
                    </m:oMathParaPr>
                    <m:oMath xmlns:m="http://schemas.openxmlformats.org/officeDocument/2006/math">
                      <m:r>
                        <a:rPr lang="en-US" sz="1600" b="0" i="1">
                          <a:latin typeface="Cambria Math" panose="02040503050406030204" pitchFamily="18" charset="0"/>
                        </a:rPr>
                        <m:t>𝑦𝑙</m:t>
                      </m:r>
                      <m:sSub>
                        <m:sSubPr>
                          <m:ctrlPr>
                            <a:rPr lang="en-US" sz="1600" b="0" i="1">
                              <a:latin typeface="Cambria Math" panose="02040503050406030204" pitchFamily="18" charset="0"/>
                            </a:rPr>
                          </m:ctrlPr>
                        </m:sSubPr>
                        <m:e>
                          <m:r>
                            <a:rPr lang="en-US" sz="1600" b="0" i="1">
                              <a:latin typeface="Cambria Math" panose="02040503050406030204" pitchFamily="18" charset="0"/>
                            </a:rPr>
                            <m:t>𝑑</m:t>
                          </m:r>
                        </m:e>
                        <m:sub>
                          <m:r>
                            <a:rPr lang="en-US" sz="1600" b="0" i="1">
                              <a:latin typeface="Cambria Math" panose="02040503050406030204" pitchFamily="18" charset="0"/>
                            </a:rPr>
                            <m:t>𝑖</m:t>
                          </m:r>
                        </m:sub>
                      </m:sSub>
                      <m:r>
                        <a:rPr lang="en-US" sz="1600" b="0" i="1">
                          <a:latin typeface="Cambria Math" panose="02040503050406030204" pitchFamily="18" charset="0"/>
                        </a:rPr>
                        <m:t>=</m:t>
                      </m:r>
                      <m:sSub>
                        <m:sSubPr>
                          <m:ctrlPr>
                            <a:rPr lang="en-US" sz="1600" b="0" i="1">
                              <a:latin typeface="Cambria Math" panose="02040503050406030204" pitchFamily="18" charset="0"/>
                            </a:rPr>
                          </m:ctrlPr>
                        </m:sSubPr>
                        <m:e>
                          <m:r>
                            <a:rPr lang="en-US" sz="1600" b="0" i="1">
                              <a:latin typeface="Cambria Math" panose="02040503050406030204" pitchFamily="18" charset="0"/>
                            </a:rPr>
                            <m:t>𝛽</m:t>
                          </m:r>
                        </m:e>
                        <m:sub>
                          <m:r>
                            <a:rPr lang="en-US" sz="1600" b="0" i="1">
                              <a:latin typeface="Cambria Math" panose="02040503050406030204" pitchFamily="18" charset="0"/>
                            </a:rPr>
                            <m:t>0</m:t>
                          </m:r>
                        </m:sub>
                      </m:sSub>
                      <m:r>
                        <a:rPr lang="en-US" sz="1600" b="0" i="1">
                          <a:latin typeface="Cambria Math" panose="02040503050406030204" pitchFamily="18" charset="0"/>
                        </a:rPr>
                        <m:t>+ </m:t>
                      </m:r>
                      <m:sSub>
                        <m:sSubPr>
                          <m:ctrlPr>
                            <a:rPr lang="en-US" sz="1600" b="0" i="1">
                              <a:latin typeface="Cambria Math" panose="02040503050406030204" pitchFamily="18" charset="0"/>
                            </a:rPr>
                          </m:ctrlPr>
                        </m:sSubPr>
                        <m:e>
                          <m:r>
                            <a:rPr lang="en-US" sz="1600" b="0" i="1">
                              <a:latin typeface="Cambria Math" panose="02040503050406030204" pitchFamily="18" charset="0"/>
                            </a:rPr>
                            <m:t>𝑠</m:t>
                          </m:r>
                        </m:e>
                        <m:sub>
                          <m:r>
                            <a:rPr lang="en-US" sz="1600" b="0" i="1">
                              <a:latin typeface="Cambria Math" panose="02040503050406030204" pitchFamily="18" charset="0"/>
                            </a:rPr>
                            <m:t>1</m:t>
                          </m:r>
                        </m:sub>
                      </m:sSub>
                      <m:d>
                        <m:dPr>
                          <m:ctrlPr>
                            <a:rPr lang="en-US" sz="1600" b="0" i="1">
                              <a:latin typeface="Cambria Math" panose="02040503050406030204" pitchFamily="18" charset="0"/>
                            </a:rPr>
                          </m:ctrlPr>
                        </m:dPr>
                        <m:e>
                          <m:sSub>
                            <m:sSubPr>
                              <m:ctrlPr>
                                <a:rPr lang="en-US" sz="1600" b="0" i="1">
                                  <a:latin typeface="Cambria Math" panose="02040503050406030204" pitchFamily="18" charset="0"/>
                                </a:rPr>
                              </m:ctrlPr>
                            </m:sSubPr>
                            <m:e>
                              <m:r>
                                <a:rPr lang="en-US" sz="1600" b="0" i="1">
                                  <a:latin typeface="Cambria Math" panose="02040503050406030204" pitchFamily="18" charset="0"/>
                                </a:rPr>
                                <m:t>𝑥</m:t>
                              </m:r>
                            </m:e>
                            <m:sub>
                              <m:r>
                                <a:rPr lang="en-US" sz="1600" b="0" i="1">
                                  <a:latin typeface="Cambria Math" panose="02040503050406030204" pitchFamily="18" charset="0"/>
                                </a:rPr>
                                <m:t>𝑖</m:t>
                              </m:r>
                            </m:sub>
                          </m:sSub>
                          <m:r>
                            <a:rPr lang="en-US" sz="1600" b="0" i="1">
                              <a:latin typeface="Cambria Math" panose="02040503050406030204" pitchFamily="18" charset="0"/>
                            </a:rPr>
                            <m:t>, </m:t>
                          </m:r>
                          <m:sSub>
                            <m:sSubPr>
                              <m:ctrlPr>
                                <a:rPr lang="en-US" sz="1600" b="0" i="1">
                                  <a:latin typeface="Cambria Math" panose="02040503050406030204" pitchFamily="18" charset="0"/>
                                </a:rPr>
                              </m:ctrlPr>
                            </m:sSubPr>
                            <m:e>
                              <m:r>
                                <a:rPr lang="en-US" sz="1600" b="0" i="1">
                                  <a:latin typeface="Cambria Math" panose="02040503050406030204" pitchFamily="18" charset="0"/>
                                </a:rPr>
                                <m:t>𝑦</m:t>
                              </m:r>
                            </m:e>
                            <m:sub>
                              <m:r>
                                <a:rPr lang="en-US" sz="1600" b="0" i="1">
                                  <a:latin typeface="Cambria Math" panose="02040503050406030204" pitchFamily="18" charset="0"/>
                                </a:rPr>
                                <m:t>𝑖</m:t>
                              </m:r>
                            </m:sub>
                          </m:sSub>
                        </m:e>
                      </m:d>
                      <m:r>
                        <a:rPr lang="en-US" sz="1600" b="0" i="1">
                          <a:latin typeface="Cambria Math" panose="02040503050406030204" pitchFamily="18" charset="0"/>
                        </a:rPr>
                        <m:t>+</m:t>
                      </m:r>
                      <m:sSub>
                        <m:sSubPr>
                          <m:ctrlPr>
                            <a:rPr lang="en-US" sz="1600" b="0" i="1">
                              <a:latin typeface="Cambria Math" panose="02040503050406030204" pitchFamily="18" charset="0"/>
                            </a:rPr>
                          </m:ctrlPr>
                        </m:sSubPr>
                        <m:e>
                          <m:r>
                            <a:rPr lang="en-US" sz="1600" b="0" i="1">
                              <a:latin typeface="Cambria Math" panose="02040503050406030204" pitchFamily="18" charset="0"/>
                            </a:rPr>
                            <m:t>𝑠</m:t>
                          </m:r>
                        </m:e>
                        <m:sub>
                          <m:r>
                            <a:rPr lang="en-US" sz="1600" b="0" i="1">
                              <a:latin typeface="Cambria Math" panose="02040503050406030204" pitchFamily="18" charset="0"/>
                            </a:rPr>
                            <m:t>2</m:t>
                          </m:r>
                        </m:sub>
                      </m:sSub>
                      <m:d>
                        <m:dPr>
                          <m:ctrlPr>
                            <a:rPr lang="en-US" sz="1600" b="0" i="1">
                              <a:latin typeface="Cambria Math" panose="02040503050406030204" pitchFamily="18" charset="0"/>
                            </a:rPr>
                          </m:ctrlPr>
                        </m:dPr>
                        <m:e>
                          <m:sSub>
                            <m:sSubPr>
                              <m:ctrlPr>
                                <a:rPr lang="en-US" sz="1600" b="0" i="1">
                                  <a:latin typeface="Cambria Math" panose="02040503050406030204" pitchFamily="18" charset="0"/>
                                </a:rPr>
                              </m:ctrlPr>
                            </m:sSubPr>
                            <m:e>
                              <m:r>
                                <a:rPr lang="en-US" sz="1600" b="0" i="1">
                                  <a:latin typeface="Cambria Math" panose="02040503050406030204" pitchFamily="18" charset="0"/>
                                </a:rPr>
                                <m:t>𝑁</m:t>
                              </m:r>
                            </m:e>
                            <m:sub>
                              <m:r>
                                <a:rPr lang="en-US" sz="1600" b="0" i="1">
                                  <a:latin typeface="Cambria Math" panose="02040503050406030204" pitchFamily="18" charset="0"/>
                                </a:rPr>
                                <m:t>𝑖</m:t>
                              </m:r>
                            </m:sub>
                          </m:sSub>
                        </m:e>
                      </m:d>
                      <m:r>
                        <a:rPr lang="en-US" sz="1600" b="0" i="1">
                          <a:latin typeface="Cambria Math" panose="02040503050406030204" pitchFamily="18" charset="0"/>
                        </a:rPr>
                        <m:t>+ … +</m:t>
                      </m:r>
                      <m:sSub>
                        <m:sSubPr>
                          <m:ctrlPr>
                            <a:rPr lang="en-US" sz="1600" b="0" i="1">
                              <a:latin typeface="Cambria Math" panose="02040503050406030204" pitchFamily="18" charset="0"/>
                            </a:rPr>
                          </m:ctrlPr>
                        </m:sSubPr>
                        <m:e>
                          <m:r>
                            <a:rPr lang="en-US" sz="1600" b="0" i="1">
                              <a:latin typeface="Cambria Math" panose="02040503050406030204" pitchFamily="18" charset="0"/>
                            </a:rPr>
                            <m:t>𝜖</m:t>
                          </m:r>
                        </m:e>
                        <m:sub>
                          <m:r>
                            <a:rPr lang="en-US" sz="1600" b="0" i="1">
                              <a:latin typeface="Cambria Math" panose="02040503050406030204" pitchFamily="18" charset="0"/>
                            </a:rPr>
                            <m:t>𝑖</m:t>
                          </m:r>
                        </m:sub>
                      </m:sSub>
                      <m:r>
                        <a:rPr lang="en-US" sz="1600" b="0" i="1">
                          <a:latin typeface="Cambria Math" panose="02040503050406030204" pitchFamily="18" charset="0"/>
                        </a:rPr>
                        <m:t> </m:t>
                      </m:r>
                      <m:r>
                        <a:rPr lang="en-US" sz="1600" b="0" i="1">
                          <a:latin typeface="Cambria Math" panose="02040503050406030204" pitchFamily="18" charset="0"/>
                        </a:rPr>
                        <m:t>𝑤h𝑒𝑟𝑒</m:t>
                      </m:r>
                      <m:r>
                        <a:rPr lang="en-US" sz="1600" b="0" i="1">
                          <a:latin typeface="Cambria Math" panose="02040503050406030204" pitchFamily="18" charset="0"/>
                        </a:rPr>
                        <m:t> </m:t>
                      </m:r>
                      <m:sSub>
                        <m:sSubPr>
                          <m:ctrlPr>
                            <a:rPr lang="en-US" sz="1600" b="0" i="1">
                              <a:latin typeface="Cambria Math" panose="02040503050406030204" pitchFamily="18" charset="0"/>
                            </a:rPr>
                          </m:ctrlPr>
                        </m:sSubPr>
                        <m:e>
                          <m:r>
                            <a:rPr lang="en-US" sz="1600" b="0" i="1">
                              <a:latin typeface="Cambria Math" panose="02040503050406030204" pitchFamily="18" charset="0"/>
                            </a:rPr>
                            <m:t>𝜖</m:t>
                          </m:r>
                        </m:e>
                        <m:sub>
                          <m:r>
                            <a:rPr lang="en-US" sz="1600" b="0" i="1">
                              <a:latin typeface="Cambria Math" panose="02040503050406030204" pitchFamily="18" charset="0"/>
                            </a:rPr>
                            <m:t>𝑖</m:t>
                          </m:r>
                        </m:sub>
                      </m:sSub>
                      <m:r>
                        <a:rPr lang="en-US" sz="1600" b="0" i="1">
                          <a:latin typeface="Cambria Math" panose="02040503050406030204" pitchFamily="18" charset="0"/>
                        </a:rPr>
                        <m:t>~</m:t>
                      </m:r>
                      <m:r>
                        <a:rPr lang="en-US" sz="1600" b="0" i="1">
                          <a:latin typeface="Cambria Math" panose="02040503050406030204" pitchFamily="18" charset="0"/>
                        </a:rPr>
                        <m:t>𝑁</m:t>
                      </m:r>
                      <m:r>
                        <a:rPr lang="en-US" sz="1600" b="0" i="1">
                          <a:latin typeface="Cambria Math" panose="02040503050406030204" pitchFamily="18" charset="0"/>
                        </a:rPr>
                        <m:t>(0,</m:t>
                      </m:r>
                      <m:sSup>
                        <m:sSupPr>
                          <m:ctrlPr>
                            <a:rPr lang="en-US" sz="1600" b="0" i="1">
                              <a:latin typeface="Cambria Math" panose="02040503050406030204" pitchFamily="18" charset="0"/>
                            </a:rPr>
                          </m:ctrlPr>
                        </m:sSupPr>
                        <m:e>
                          <m:r>
                            <a:rPr lang="en-US" sz="1600" b="0" i="1">
                              <a:latin typeface="Cambria Math" panose="02040503050406030204" pitchFamily="18" charset="0"/>
                            </a:rPr>
                            <m:t>𝜎</m:t>
                          </m:r>
                        </m:e>
                        <m:sup>
                          <m:r>
                            <a:rPr lang="en-US" sz="1600" b="0" i="1">
                              <a:latin typeface="Cambria Math" panose="02040503050406030204" pitchFamily="18" charset="0"/>
                            </a:rPr>
                            <m:t>2</m:t>
                          </m:r>
                        </m:sup>
                      </m:sSup>
                      <m:r>
                        <a:rPr lang="en-US" sz="1600" b="0" i="1">
                          <a:latin typeface="Cambria Math" panose="02040503050406030204" pitchFamily="18" charset="0"/>
                        </a:rPr>
                        <m:t>) </m:t>
                      </m:r>
                    </m:oMath>
                  </m:oMathPara>
                </a14:m>
                <a:endParaRPr lang="en-US" sz="1600"/>
              </a:p>
              <a:p>
                <a:pPr marL="457200" lvl="1" indent="0">
                  <a:buNone/>
                </a:pPr>
                <a14:m>
                  <m:oMathPara xmlns:m="http://schemas.openxmlformats.org/officeDocument/2006/math">
                    <m:oMathParaPr>
                      <m:jc m:val="centerGroup"/>
                    </m:oMathParaPr>
                    <m:oMath xmlns:m="http://schemas.openxmlformats.org/officeDocument/2006/math">
                      <m:r>
                        <a:rPr lang="en-US" sz="1600" b="0" i="1">
                          <a:latin typeface="Cambria Math" panose="02040503050406030204" pitchFamily="18" charset="0"/>
                        </a:rPr>
                        <m:t>𝑝𝑟</m:t>
                      </m:r>
                      <m:sSub>
                        <m:sSubPr>
                          <m:ctrlPr>
                            <a:rPr lang="en-US" sz="1600" b="0" i="1">
                              <a:latin typeface="Cambria Math" panose="02040503050406030204" pitchFamily="18" charset="0"/>
                            </a:rPr>
                          </m:ctrlPr>
                        </m:sSubPr>
                        <m:e>
                          <m:r>
                            <a:rPr lang="en-US" sz="1600" b="0" i="1">
                              <a:latin typeface="Cambria Math" panose="02040503050406030204" pitchFamily="18" charset="0"/>
                            </a:rPr>
                            <m:t>𝑜</m:t>
                          </m:r>
                        </m:e>
                        <m:sub>
                          <m:r>
                            <a:rPr lang="en-US" sz="1600" b="0" i="1">
                              <a:latin typeface="Cambria Math" panose="02040503050406030204" pitchFamily="18" charset="0"/>
                            </a:rPr>
                            <m:t>𝑖</m:t>
                          </m:r>
                        </m:sub>
                      </m:sSub>
                      <m:r>
                        <a:rPr lang="en-US" sz="1600" b="0" i="1">
                          <a:latin typeface="Cambria Math" panose="02040503050406030204" pitchFamily="18" charset="0"/>
                        </a:rPr>
                        <m:t>=</m:t>
                      </m:r>
                      <m:sSub>
                        <m:sSubPr>
                          <m:ctrlPr>
                            <a:rPr lang="en-US" sz="1600" b="0" i="1">
                              <a:latin typeface="Cambria Math" panose="02040503050406030204" pitchFamily="18" charset="0"/>
                            </a:rPr>
                          </m:ctrlPr>
                        </m:sSubPr>
                        <m:e>
                          <m:r>
                            <a:rPr lang="en-US" sz="1600" b="0" i="1">
                              <a:latin typeface="Cambria Math" panose="02040503050406030204" pitchFamily="18" charset="0"/>
                            </a:rPr>
                            <m:t>𝛽</m:t>
                          </m:r>
                        </m:e>
                        <m:sub>
                          <m:r>
                            <a:rPr lang="en-US" sz="1600" b="0" i="1">
                              <a:latin typeface="Cambria Math" panose="02040503050406030204" pitchFamily="18" charset="0"/>
                            </a:rPr>
                            <m:t>0</m:t>
                          </m:r>
                        </m:sub>
                      </m:sSub>
                      <m:r>
                        <a:rPr lang="en-US" sz="1600" b="0" i="1">
                          <a:latin typeface="Cambria Math" panose="02040503050406030204" pitchFamily="18" charset="0"/>
                        </a:rPr>
                        <m:t>+ </m:t>
                      </m:r>
                      <m:sSub>
                        <m:sSubPr>
                          <m:ctrlPr>
                            <a:rPr lang="en-US" sz="1600" b="0" i="1">
                              <a:latin typeface="Cambria Math" panose="02040503050406030204" pitchFamily="18" charset="0"/>
                            </a:rPr>
                          </m:ctrlPr>
                        </m:sSubPr>
                        <m:e>
                          <m:r>
                            <a:rPr lang="en-US" sz="1600" b="0" i="1">
                              <a:latin typeface="Cambria Math" panose="02040503050406030204" pitchFamily="18" charset="0"/>
                            </a:rPr>
                            <m:t>𝑠</m:t>
                          </m:r>
                        </m:e>
                        <m:sub>
                          <m:r>
                            <a:rPr lang="en-US" sz="1600" b="0" i="1">
                              <a:latin typeface="Cambria Math" panose="02040503050406030204" pitchFamily="18" charset="0"/>
                            </a:rPr>
                            <m:t>1</m:t>
                          </m:r>
                        </m:sub>
                      </m:sSub>
                      <m:d>
                        <m:dPr>
                          <m:ctrlPr>
                            <a:rPr lang="en-US" sz="1600" b="0" i="1">
                              <a:latin typeface="Cambria Math" panose="02040503050406030204" pitchFamily="18" charset="0"/>
                            </a:rPr>
                          </m:ctrlPr>
                        </m:dPr>
                        <m:e>
                          <m:sSub>
                            <m:sSubPr>
                              <m:ctrlPr>
                                <a:rPr lang="en-US" sz="1600" b="0" i="1">
                                  <a:latin typeface="Cambria Math" panose="02040503050406030204" pitchFamily="18" charset="0"/>
                                </a:rPr>
                              </m:ctrlPr>
                            </m:sSubPr>
                            <m:e>
                              <m:r>
                                <a:rPr lang="en-US" sz="1600" b="0" i="1">
                                  <a:latin typeface="Cambria Math" panose="02040503050406030204" pitchFamily="18" charset="0"/>
                                </a:rPr>
                                <m:t>𝑥</m:t>
                              </m:r>
                            </m:e>
                            <m:sub>
                              <m:r>
                                <a:rPr lang="en-US" sz="1600" b="0" i="1">
                                  <a:latin typeface="Cambria Math" panose="02040503050406030204" pitchFamily="18" charset="0"/>
                                </a:rPr>
                                <m:t>𝑖</m:t>
                              </m:r>
                            </m:sub>
                          </m:sSub>
                          <m:r>
                            <a:rPr lang="en-US" sz="1600" b="0" i="1">
                              <a:latin typeface="Cambria Math" panose="02040503050406030204" pitchFamily="18" charset="0"/>
                            </a:rPr>
                            <m:t>, </m:t>
                          </m:r>
                          <m:sSub>
                            <m:sSubPr>
                              <m:ctrlPr>
                                <a:rPr lang="en-US" sz="1600" b="0" i="1">
                                  <a:latin typeface="Cambria Math" panose="02040503050406030204" pitchFamily="18" charset="0"/>
                                </a:rPr>
                              </m:ctrlPr>
                            </m:sSubPr>
                            <m:e>
                              <m:r>
                                <a:rPr lang="en-US" sz="1600" b="0" i="1">
                                  <a:latin typeface="Cambria Math" panose="02040503050406030204" pitchFamily="18" charset="0"/>
                                </a:rPr>
                                <m:t>𝑦</m:t>
                              </m:r>
                            </m:e>
                            <m:sub>
                              <m:r>
                                <a:rPr lang="en-US" sz="1600" b="0" i="1">
                                  <a:latin typeface="Cambria Math" panose="02040503050406030204" pitchFamily="18" charset="0"/>
                                </a:rPr>
                                <m:t>𝑖</m:t>
                              </m:r>
                            </m:sub>
                          </m:sSub>
                        </m:e>
                      </m:d>
                      <m:r>
                        <a:rPr lang="en-US" sz="1600" b="0" i="1">
                          <a:latin typeface="Cambria Math" panose="02040503050406030204" pitchFamily="18" charset="0"/>
                        </a:rPr>
                        <m:t>+</m:t>
                      </m:r>
                      <m:sSub>
                        <m:sSubPr>
                          <m:ctrlPr>
                            <a:rPr lang="en-US" sz="1600" b="0" i="1">
                              <a:latin typeface="Cambria Math" panose="02040503050406030204" pitchFamily="18" charset="0"/>
                            </a:rPr>
                          </m:ctrlPr>
                        </m:sSubPr>
                        <m:e>
                          <m:r>
                            <a:rPr lang="en-US" sz="1600" b="0" i="1">
                              <a:latin typeface="Cambria Math" panose="02040503050406030204" pitchFamily="18" charset="0"/>
                            </a:rPr>
                            <m:t>𝑠</m:t>
                          </m:r>
                        </m:e>
                        <m:sub>
                          <m:r>
                            <a:rPr lang="en-US" sz="1600" b="0" i="1">
                              <a:latin typeface="Cambria Math" panose="02040503050406030204" pitchFamily="18" charset="0"/>
                            </a:rPr>
                            <m:t>2</m:t>
                          </m:r>
                        </m:sub>
                      </m:sSub>
                      <m:d>
                        <m:dPr>
                          <m:ctrlPr>
                            <a:rPr lang="en-US" sz="1600" b="0" i="1">
                              <a:latin typeface="Cambria Math" panose="02040503050406030204" pitchFamily="18" charset="0"/>
                            </a:rPr>
                          </m:ctrlPr>
                        </m:dPr>
                        <m:e>
                          <m:sSub>
                            <m:sSubPr>
                              <m:ctrlPr>
                                <a:rPr lang="en-US" sz="1600" b="0" i="1">
                                  <a:latin typeface="Cambria Math" panose="02040503050406030204" pitchFamily="18" charset="0"/>
                                </a:rPr>
                              </m:ctrlPr>
                            </m:sSubPr>
                            <m:e>
                              <m:r>
                                <a:rPr lang="en-US" sz="1600" b="0" i="1">
                                  <a:latin typeface="Cambria Math" panose="02040503050406030204" pitchFamily="18" charset="0"/>
                                </a:rPr>
                                <m:t>𝑁</m:t>
                              </m:r>
                            </m:e>
                            <m:sub>
                              <m:r>
                                <a:rPr lang="en-US" sz="1600" b="0" i="1">
                                  <a:latin typeface="Cambria Math" panose="02040503050406030204" pitchFamily="18" charset="0"/>
                                </a:rPr>
                                <m:t>𝑖</m:t>
                              </m:r>
                            </m:sub>
                          </m:sSub>
                        </m:e>
                      </m:d>
                      <m:r>
                        <a:rPr lang="en-US" sz="1600" b="0" i="1">
                          <a:latin typeface="Cambria Math" panose="02040503050406030204" pitchFamily="18" charset="0"/>
                        </a:rPr>
                        <m:t>+ … +</m:t>
                      </m:r>
                      <m:sSub>
                        <m:sSubPr>
                          <m:ctrlPr>
                            <a:rPr lang="en-US" sz="1600" b="0" i="1">
                              <a:latin typeface="Cambria Math" panose="02040503050406030204" pitchFamily="18" charset="0"/>
                            </a:rPr>
                          </m:ctrlPr>
                        </m:sSubPr>
                        <m:e>
                          <m:r>
                            <a:rPr lang="en-US" sz="1600" b="0" i="1">
                              <a:latin typeface="Cambria Math" panose="02040503050406030204" pitchFamily="18" charset="0"/>
                            </a:rPr>
                            <m:t>𝜖</m:t>
                          </m:r>
                        </m:e>
                        <m:sub>
                          <m:r>
                            <a:rPr lang="en-US" sz="1600" b="0" i="1">
                              <a:latin typeface="Cambria Math" panose="02040503050406030204" pitchFamily="18" charset="0"/>
                            </a:rPr>
                            <m:t>𝑖</m:t>
                          </m:r>
                        </m:sub>
                      </m:sSub>
                      <m:r>
                        <a:rPr lang="en-US" sz="1600" b="0" i="1">
                          <a:latin typeface="Cambria Math" panose="02040503050406030204" pitchFamily="18" charset="0"/>
                        </a:rPr>
                        <m:t> </m:t>
                      </m:r>
                      <m:r>
                        <a:rPr lang="en-US" sz="1600" b="0" i="1">
                          <a:latin typeface="Cambria Math" panose="02040503050406030204" pitchFamily="18" charset="0"/>
                        </a:rPr>
                        <m:t>𝑤h𝑒𝑟𝑒</m:t>
                      </m:r>
                      <m:r>
                        <a:rPr lang="en-US" sz="1600" b="0" i="1">
                          <a:latin typeface="Cambria Math" panose="02040503050406030204" pitchFamily="18" charset="0"/>
                        </a:rPr>
                        <m:t> </m:t>
                      </m:r>
                      <m:sSub>
                        <m:sSubPr>
                          <m:ctrlPr>
                            <a:rPr lang="en-US" sz="1600" b="0" i="1">
                              <a:latin typeface="Cambria Math" panose="02040503050406030204" pitchFamily="18" charset="0"/>
                            </a:rPr>
                          </m:ctrlPr>
                        </m:sSubPr>
                        <m:e>
                          <m:r>
                            <a:rPr lang="en-US" sz="1600" b="0" i="1">
                              <a:latin typeface="Cambria Math" panose="02040503050406030204" pitchFamily="18" charset="0"/>
                            </a:rPr>
                            <m:t>𝜖</m:t>
                          </m:r>
                        </m:e>
                        <m:sub>
                          <m:r>
                            <a:rPr lang="en-US" sz="1600" b="0" i="1">
                              <a:latin typeface="Cambria Math" panose="02040503050406030204" pitchFamily="18" charset="0"/>
                            </a:rPr>
                            <m:t>𝑖</m:t>
                          </m:r>
                        </m:sub>
                      </m:sSub>
                      <m:r>
                        <a:rPr lang="en-US" sz="1600" b="0" i="1">
                          <a:latin typeface="Cambria Math" panose="02040503050406030204" pitchFamily="18" charset="0"/>
                        </a:rPr>
                        <m:t>~</m:t>
                      </m:r>
                      <m:r>
                        <a:rPr lang="en-US" sz="1600" b="0" i="1">
                          <a:latin typeface="Cambria Math" panose="02040503050406030204" pitchFamily="18" charset="0"/>
                        </a:rPr>
                        <m:t>𝑁</m:t>
                      </m:r>
                      <m:r>
                        <a:rPr lang="en-US" sz="1600" b="0" i="1">
                          <a:latin typeface="Cambria Math" panose="02040503050406030204" pitchFamily="18" charset="0"/>
                        </a:rPr>
                        <m:t>(0,</m:t>
                      </m:r>
                      <m:sSup>
                        <m:sSupPr>
                          <m:ctrlPr>
                            <a:rPr lang="en-US" sz="1600" b="0" i="1">
                              <a:latin typeface="Cambria Math" panose="02040503050406030204" pitchFamily="18" charset="0"/>
                            </a:rPr>
                          </m:ctrlPr>
                        </m:sSupPr>
                        <m:e>
                          <m:r>
                            <a:rPr lang="en-US" sz="1600" b="0" i="1">
                              <a:latin typeface="Cambria Math" panose="02040503050406030204" pitchFamily="18" charset="0"/>
                            </a:rPr>
                            <m:t>𝜎</m:t>
                          </m:r>
                        </m:e>
                        <m:sup>
                          <m:r>
                            <a:rPr lang="en-US" sz="1600" b="0" i="1">
                              <a:latin typeface="Cambria Math" panose="02040503050406030204" pitchFamily="18" charset="0"/>
                            </a:rPr>
                            <m:t>2</m:t>
                          </m:r>
                        </m:sup>
                      </m:sSup>
                      <m:r>
                        <a:rPr lang="en-US" sz="1600" b="0" i="1">
                          <a:latin typeface="Cambria Math" panose="02040503050406030204" pitchFamily="18" charset="0"/>
                        </a:rPr>
                        <m:t>) </m:t>
                      </m:r>
                    </m:oMath>
                  </m:oMathPara>
                </a14:m>
                <a:endParaRPr lang="en-US" sz="1600"/>
              </a:p>
              <a:p>
                <a:pPr marL="457200" lvl="1" indent="0">
                  <a:buNone/>
                </a:pPr>
                <a14:m>
                  <m:oMathPara xmlns:m="http://schemas.openxmlformats.org/officeDocument/2006/math">
                    <m:oMathParaPr>
                      <m:jc m:val="centerGroup"/>
                    </m:oMathParaPr>
                    <m:oMath xmlns:m="http://schemas.openxmlformats.org/officeDocument/2006/math">
                      <m:r>
                        <a:rPr lang="en-US" sz="1600" b="0" i="1">
                          <a:latin typeface="Cambria Math" panose="02040503050406030204" pitchFamily="18" charset="0"/>
                        </a:rPr>
                        <m:t>𝑁</m:t>
                      </m:r>
                      <m:sSub>
                        <m:sSubPr>
                          <m:ctrlPr>
                            <a:rPr lang="en-US" sz="1600" b="0" i="1">
                              <a:latin typeface="Cambria Math" panose="02040503050406030204" pitchFamily="18" charset="0"/>
                            </a:rPr>
                          </m:ctrlPr>
                        </m:sSubPr>
                        <m:e>
                          <m:r>
                            <a:rPr lang="en-US" sz="1600" b="0" i="1">
                              <a:latin typeface="Cambria Math" panose="02040503050406030204" pitchFamily="18" charset="0"/>
                            </a:rPr>
                            <m:t>𝑅</m:t>
                          </m:r>
                        </m:e>
                        <m:sub>
                          <m:r>
                            <a:rPr lang="en-US" sz="1600" b="0" i="1">
                              <a:latin typeface="Cambria Math" panose="02040503050406030204" pitchFamily="18" charset="0"/>
                            </a:rPr>
                            <m:t>𝑖</m:t>
                          </m:r>
                        </m:sub>
                      </m:sSub>
                      <m:r>
                        <a:rPr lang="en-US" sz="1600" b="0" i="1">
                          <a:latin typeface="Cambria Math" panose="02040503050406030204" pitchFamily="18" charset="0"/>
                        </a:rPr>
                        <m:t>=</m:t>
                      </m:r>
                      <m:sSub>
                        <m:sSubPr>
                          <m:ctrlPr>
                            <a:rPr lang="en-US" sz="1600" b="0" i="1">
                              <a:latin typeface="Cambria Math" panose="02040503050406030204" pitchFamily="18" charset="0"/>
                            </a:rPr>
                          </m:ctrlPr>
                        </m:sSubPr>
                        <m:e>
                          <m:r>
                            <a:rPr lang="en-US" sz="1600" b="0" i="1">
                              <a:latin typeface="Cambria Math" panose="02040503050406030204" pitchFamily="18" charset="0"/>
                            </a:rPr>
                            <m:t>𝛽</m:t>
                          </m:r>
                        </m:e>
                        <m:sub>
                          <m:r>
                            <a:rPr lang="en-US" sz="1600" b="0" i="1">
                              <a:latin typeface="Cambria Math" panose="02040503050406030204" pitchFamily="18" charset="0"/>
                            </a:rPr>
                            <m:t>0</m:t>
                          </m:r>
                        </m:sub>
                      </m:sSub>
                      <m:r>
                        <a:rPr lang="en-US" sz="1600" b="0" i="1">
                          <a:latin typeface="Cambria Math" panose="02040503050406030204" pitchFamily="18" charset="0"/>
                        </a:rPr>
                        <m:t>+ </m:t>
                      </m:r>
                      <m:sSub>
                        <m:sSubPr>
                          <m:ctrlPr>
                            <a:rPr lang="en-US" sz="1600" b="0" i="1">
                              <a:latin typeface="Cambria Math" panose="02040503050406030204" pitchFamily="18" charset="0"/>
                            </a:rPr>
                          </m:ctrlPr>
                        </m:sSubPr>
                        <m:e>
                          <m:r>
                            <a:rPr lang="en-US" sz="1600" b="0" i="1">
                              <a:latin typeface="Cambria Math" panose="02040503050406030204" pitchFamily="18" charset="0"/>
                            </a:rPr>
                            <m:t>𝑠</m:t>
                          </m:r>
                        </m:e>
                        <m:sub>
                          <m:r>
                            <a:rPr lang="en-US" sz="1600" b="0" i="1">
                              <a:latin typeface="Cambria Math" panose="02040503050406030204" pitchFamily="18" charset="0"/>
                            </a:rPr>
                            <m:t>1</m:t>
                          </m:r>
                        </m:sub>
                      </m:sSub>
                      <m:d>
                        <m:dPr>
                          <m:ctrlPr>
                            <a:rPr lang="en-US" sz="1600" b="0" i="1">
                              <a:latin typeface="Cambria Math" panose="02040503050406030204" pitchFamily="18" charset="0"/>
                            </a:rPr>
                          </m:ctrlPr>
                        </m:dPr>
                        <m:e>
                          <m:sSub>
                            <m:sSubPr>
                              <m:ctrlPr>
                                <a:rPr lang="en-US" sz="1600" b="0" i="1">
                                  <a:latin typeface="Cambria Math" panose="02040503050406030204" pitchFamily="18" charset="0"/>
                                </a:rPr>
                              </m:ctrlPr>
                            </m:sSubPr>
                            <m:e>
                              <m:r>
                                <a:rPr lang="en-US" sz="1600" b="0" i="1">
                                  <a:latin typeface="Cambria Math" panose="02040503050406030204" pitchFamily="18" charset="0"/>
                                </a:rPr>
                                <m:t>𝑥</m:t>
                              </m:r>
                            </m:e>
                            <m:sub>
                              <m:r>
                                <a:rPr lang="en-US" sz="1600" b="0" i="1">
                                  <a:latin typeface="Cambria Math" panose="02040503050406030204" pitchFamily="18" charset="0"/>
                                </a:rPr>
                                <m:t>𝑖</m:t>
                              </m:r>
                            </m:sub>
                          </m:sSub>
                          <m:r>
                            <a:rPr lang="en-US" sz="1600" b="0" i="1">
                              <a:latin typeface="Cambria Math" panose="02040503050406030204" pitchFamily="18" charset="0"/>
                            </a:rPr>
                            <m:t>, </m:t>
                          </m:r>
                          <m:sSub>
                            <m:sSubPr>
                              <m:ctrlPr>
                                <a:rPr lang="en-US" sz="1600" b="0" i="1">
                                  <a:latin typeface="Cambria Math" panose="02040503050406030204" pitchFamily="18" charset="0"/>
                                </a:rPr>
                              </m:ctrlPr>
                            </m:sSubPr>
                            <m:e>
                              <m:r>
                                <a:rPr lang="en-US" sz="1600" b="0" i="1">
                                  <a:latin typeface="Cambria Math" panose="02040503050406030204" pitchFamily="18" charset="0"/>
                                </a:rPr>
                                <m:t>𝑦</m:t>
                              </m:r>
                            </m:e>
                            <m:sub>
                              <m:r>
                                <a:rPr lang="en-US" sz="1600" b="0" i="1">
                                  <a:latin typeface="Cambria Math" panose="02040503050406030204" pitchFamily="18" charset="0"/>
                                </a:rPr>
                                <m:t>𝑖</m:t>
                              </m:r>
                            </m:sub>
                          </m:sSub>
                        </m:e>
                      </m:d>
                      <m:r>
                        <a:rPr lang="en-US" sz="1600" b="0" i="1">
                          <a:latin typeface="Cambria Math" panose="02040503050406030204" pitchFamily="18" charset="0"/>
                        </a:rPr>
                        <m:t>+</m:t>
                      </m:r>
                      <m:sSub>
                        <m:sSubPr>
                          <m:ctrlPr>
                            <a:rPr lang="en-US" sz="1600" b="0" i="1">
                              <a:latin typeface="Cambria Math" panose="02040503050406030204" pitchFamily="18" charset="0"/>
                            </a:rPr>
                          </m:ctrlPr>
                        </m:sSubPr>
                        <m:e>
                          <m:r>
                            <a:rPr lang="en-US" sz="1600" b="0" i="1">
                              <a:latin typeface="Cambria Math" panose="02040503050406030204" pitchFamily="18" charset="0"/>
                            </a:rPr>
                            <m:t>𝑠</m:t>
                          </m:r>
                        </m:e>
                        <m:sub>
                          <m:r>
                            <a:rPr lang="en-US" sz="1600" b="0" i="1">
                              <a:latin typeface="Cambria Math" panose="02040503050406030204" pitchFamily="18" charset="0"/>
                            </a:rPr>
                            <m:t>2</m:t>
                          </m:r>
                        </m:sub>
                      </m:sSub>
                      <m:d>
                        <m:dPr>
                          <m:ctrlPr>
                            <a:rPr lang="en-US" sz="1600" b="0" i="1">
                              <a:latin typeface="Cambria Math" panose="02040503050406030204" pitchFamily="18" charset="0"/>
                            </a:rPr>
                          </m:ctrlPr>
                        </m:dPr>
                        <m:e>
                          <m:sSub>
                            <m:sSubPr>
                              <m:ctrlPr>
                                <a:rPr lang="en-US" sz="1600" b="0" i="1">
                                  <a:latin typeface="Cambria Math" panose="02040503050406030204" pitchFamily="18" charset="0"/>
                                </a:rPr>
                              </m:ctrlPr>
                            </m:sSubPr>
                            <m:e>
                              <m:r>
                                <a:rPr lang="en-US" sz="1600" b="0" i="1">
                                  <a:latin typeface="Cambria Math" panose="02040503050406030204" pitchFamily="18" charset="0"/>
                                </a:rPr>
                                <m:t>𝑁</m:t>
                              </m:r>
                            </m:e>
                            <m:sub>
                              <m:r>
                                <a:rPr lang="en-US" sz="1600" b="0" i="1">
                                  <a:latin typeface="Cambria Math" panose="02040503050406030204" pitchFamily="18" charset="0"/>
                                </a:rPr>
                                <m:t>𝑖</m:t>
                              </m:r>
                            </m:sub>
                          </m:sSub>
                        </m:e>
                      </m:d>
                      <m:r>
                        <a:rPr lang="en-US" sz="1600" b="0" i="1">
                          <a:latin typeface="Cambria Math" panose="02040503050406030204" pitchFamily="18" charset="0"/>
                        </a:rPr>
                        <m:t>+ … +</m:t>
                      </m:r>
                      <m:sSub>
                        <m:sSubPr>
                          <m:ctrlPr>
                            <a:rPr lang="en-US" sz="1600" b="0" i="1">
                              <a:latin typeface="Cambria Math" panose="02040503050406030204" pitchFamily="18" charset="0"/>
                            </a:rPr>
                          </m:ctrlPr>
                        </m:sSubPr>
                        <m:e>
                          <m:r>
                            <a:rPr lang="en-US" sz="1600" b="0" i="1">
                              <a:latin typeface="Cambria Math" panose="02040503050406030204" pitchFamily="18" charset="0"/>
                            </a:rPr>
                            <m:t>𝜖</m:t>
                          </m:r>
                        </m:e>
                        <m:sub>
                          <m:r>
                            <a:rPr lang="en-US" sz="1600" b="0" i="1">
                              <a:latin typeface="Cambria Math" panose="02040503050406030204" pitchFamily="18" charset="0"/>
                            </a:rPr>
                            <m:t>𝑖</m:t>
                          </m:r>
                        </m:sub>
                      </m:sSub>
                      <m:r>
                        <a:rPr lang="en-US" sz="1600" b="0" i="1">
                          <a:latin typeface="Cambria Math" panose="02040503050406030204" pitchFamily="18" charset="0"/>
                        </a:rPr>
                        <m:t> </m:t>
                      </m:r>
                      <m:r>
                        <a:rPr lang="en-US" sz="1600" b="0" i="1">
                          <a:latin typeface="Cambria Math" panose="02040503050406030204" pitchFamily="18" charset="0"/>
                        </a:rPr>
                        <m:t>𝑤h𝑒𝑟𝑒</m:t>
                      </m:r>
                      <m:r>
                        <a:rPr lang="en-US" sz="1600" b="0" i="1">
                          <a:latin typeface="Cambria Math" panose="02040503050406030204" pitchFamily="18" charset="0"/>
                        </a:rPr>
                        <m:t> </m:t>
                      </m:r>
                      <m:sSub>
                        <m:sSubPr>
                          <m:ctrlPr>
                            <a:rPr lang="en-US" sz="1600" b="0" i="1">
                              <a:latin typeface="Cambria Math" panose="02040503050406030204" pitchFamily="18" charset="0"/>
                            </a:rPr>
                          </m:ctrlPr>
                        </m:sSubPr>
                        <m:e>
                          <m:r>
                            <a:rPr lang="en-US" sz="1600" b="0" i="1">
                              <a:latin typeface="Cambria Math" panose="02040503050406030204" pitchFamily="18" charset="0"/>
                            </a:rPr>
                            <m:t>𝜖</m:t>
                          </m:r>
                        </m:e>
                        <m:sub>
                          <m:r>
                            <a:rPr lang="en-US" sz="1600" b="0" i="1">
                              <a:latin typeface="Cambria Math" panose="02040503050406030204" pitchFamily="18" charset="0"/>
                            </a:rPr>
                            <m:t>𝑖</m:t>
                          </m:r>
                        </m:sub>
                      </m:sSub>
                      <m:r>
                        <a:rPr lang="en-US" sz="1600" b="0" i="1">
                          <a:latin typeface="Cambria Math" panose="02040503050406030204" pitchFamily="18" charset="0"/>
                        </a:rPr>
                        <m:t>~</m:t>
                      </m:r>
                      <m:r>
                        <a:rPr lang="en-US" sz="1600" b="0" i="1">
                          <a:latin typeface="Cambria Math" panose="02040503050406030204" pitchFamily="18" charset="0"/>
                        </a:rPr>
                        <m:t>𝑁</m:t>
                      </m:r>
                      <m:r>
                        <a:rPr lang="en-US" sz="1600" b="0" i="1">
                          <a:latin typeface="Cambria Math" panose="02040503050406030204" pitchFamily="18" charset="0"/>
                        </a:rPr>
                        <m:t>(0,</m:t>
                      </m:r>
                      <m:sSup>
                        <m:sSupPr>
                          <m:ctrlPr>
                            <a:rPr lang="en-US" sz="1600" b="0" i="1">
                              <a:latin typeface="Cambria Math" panose="02040503050406030204" pitchFamily="18" charset="0"/>
                            </a:rPr>
                          </m:ctrlPr>
                        </m:sSupPr>
                        <m:e>
                          <m:r>
                            <a:rPr lang="en-US" sz="1600" b="0" i="1">
                              <a:latin typeface="Cambria Math" panose="02040503050406030204" pitchFamily="18" charset="0"/>
                            </a:rPr>
                            <m:t>𝜎</m:t>
                          </m:r>
                        </m:e>
                        <m:sup>
                          <m:r>
                            <a:rPr lang="en-US" sz="1600" b="0" i="1">
                              <a:latin typeface="Cambria Math" panose="02040503050406030204" pitchFamily="18" charset="0"/>
                            </a:rPr>
                            <m:t>2</m:t>
                          </m:r>
                        </m:sup>
                      </m:sSup>
                      <m:r>
                        <a:rPr lang="en-US" sz="1600" b="0" i="1">
                          <a:latin typeface="Cambria Math" panose="02040503050406030204" pitchFamily="18" charset="0"/>
                        </a:rPr>
                        <m:t>) </m:t>
                      </m:r>
                    </m:oMath>
                  </m:oMathPara>
                </a14:m>
                <a:endParaRPr lang="en-US" sz="1600"/>
              </a:p>
              <a:p>
                <a:pPr marL="457200" lvl="1" indent="0">
                  <a:buNone/>
                </a:pPr>
                <a:endParaRPr lang="en-US" sz="1600"/>
              </a:p>
              <a:p>
                <a:pPr marL="457200" lvl="1" indent="0">
                  <a:buNone/>
                </a:pPr>
                <a:endParaRPr lang="en-US" sz="1600"/>
              </a:p>
              <a:p>
                <a:r>
                  <a:rPr lang="en-US" sz="1600"/>
                  <a:t>Sensitivity analysis for each field, year, and response (yield, protein, net-return)</a:t>
                </a:r>
              </a:p>
              <a:p>
                <a:pPr lvl="1"/>
                <a:r>
                  <a:rPr lang="en-US" sz="1600"/>
                  <a:t>Each covariate +/- 10%</a:t>
                </a:r>
              </a:p>
            </p:txBody>
          </p:sp>
        </mc:Choice>
        <mc:Fallback>
          <p:sp>
            <p:nvSpPr>
              <p:cNvPr id="3" name="Content Placeholder 2">
                <a:extLst>
                  <a:ext uri="{FF2B5EF4-FFF2-40B4-BE49-F238E27FC236}">
                    <a16:creationId xmlns:a16="http://schemas.microsoft.com/office/drawing/2014/main" id="{BEC050DE-6A73-574D-A202-08F4C4A9CB46}"/>
                  </a:ext>
                </a:extLst>
              </p:cNvPr>
              <p:cNvSpPr>
                <a:spLocks noGrp="1" noRot="1" noChangeAspect="1" noMove="1" noResize="1" noEditPoints="1" noAdjustHandles="1" noChangeArrowheads="1" noChangeShapeType="1" noTextEdit="1"/>
              </p:cNvSpPr>
              <p:nvPr>
                <p:ph idx="1"/>
              </p:nvPr>
            </p:nvSpPr>
            <p:spPr>
              <a:xfrm>
                <a:off x="5016371" y="2405448"/>
                <a:ext cx="6337427" cy="3711147"/>
              </a:xfrm>
              <a:blipFill>
                <a:blip r:embed="rId5"/>
                <a:stretch>
                  <a:fillRect l="-200" t="-680" r="-400"/>
                </a:stretch>
              </a:blipFill>
            </p:spPr>
            <p:txBody>
              <a:bodyPr/>
              <a:lstStyle/>
              <a:p>
                <a:r>
                  <a:rPr lang="en-US">
                    <a:noFill/>
                  </a:rPr>
                  <a:t> </a:t>
                </a:r>
              </a:p>
            </p:txBody>
          </p:sp>
        </mc:Fallback>
      </mc:AlternateContent>
    </p:spTree>
    <p:extLst>
      <p:ext uri="{BB962C8B-B14F-4D97-AF65-F5344CB8AC3E}">
        <p14:creationId xmlns:p14="http://schemas.microsoft.com/office/powerpoint/2010/main" val="275444938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123</TotalTime>
  <Words>1109</Words>
  <Application>Microsoft Macintosh PowerPoint</Application>
  <PresentationFormat>Widescreen</PresentationFormat>
  <Paragraphs>230</Paragraphs>
  <Slides>14</Slides>
  <Notes>11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Arial</vt:lpstr>
      <vt:lpstr>Calibri</vt:lpstr>
      <vt:lpstr>Calibri Light</vt:lpstr>
      <vt:lpstr>Cambria Math</vt:lpstr>
      <vt:lpstr>Helvetica</vt:lpstr>
      <vt:lpstr>Office Theme</vt:lpstr>
      <vt:lpstr>Data Informed Adaptive Management in Agriculture </vt:lpstr>
      <vt:lpstr>Environmental and economic effects of agriculture</vt:lpstr>
      <vt:lpstr>Deskilling of the rural workforce (Carlisle et al. 2019)</vt:lpstr>
      <vt:lpstr>Field specificity </vt:lpstr>
      <vt:lpstr>Agricultural Data Revolution</vt:lpstr>
      <vt:lpstr>PowerPoint Presentation</vt:lpstr>
      <vt:lpstr>Goal and Objectives</vt:lpstr>
      <vt:lpstr>Methods</vt:lpstr>
      <vt:lpstr>Methods</vt:lpstr>
      <vt:lpstr>Results</vt:lpstr>
      <vt:lpstr>Results</vt:lpstr>
      <vt:lpstr>Conclusions – Field Specificity!</vt:lpstr>
      <vt:lpstr>Future Work</vt:lpstr>
      <vt:lpstr>Acknowledgements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Informed Adaptive Management in Agriculture </dc:title>
  <dc:creator>Hegedus, Paul</dc:creator>
  <cp:lastModifiedBy>Hegedus, Paul</cp:lastModifiedBy>
  <cp:revision>5</cp:revision>
  <dcterms:created xsi:type="dcterms:W3CDTF">2020-07-21T16:35:56Z</dcterms:created>
  <dcterms:modified xsi:type="dcterms:W3CDTF">2020-07-21T18:39:07Z</dcterms:modified>
</cp:coreProperties>
</file>